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72"/>
  </p:handoutMasterIdLst>
  <p:sldIdLst>
    <p:sldId id="256" r:id="rId4"/>
    <p:sldId id="1022" r:id="rId5"/>
    <p:sldId id="1023" r:id="rId6"/>
    <p:sldId id="279" r:id="rId7"/>
    <p:sldId id="759" r:id="rId9"/>
    <p:sldId id="760" r:id="rId10"/>
    <p:sldId id="781" r:id="rId11"/>
    <p:sldId id="919" r:id="rId12"/>
    <p:sldId id="896" r:id="rId13"/>
    <p:sldId id="897" r:id="rId14"/>
    <p:sldId id="901" r:id="rId15"/>
    <p:sldId id="902" r:id="rId16"/>
    <p:sldId id="903" r:id="rId17"/>
    <p:sldId id="905" r:id="rId18"/>
    <p:sldId id="906" r:id="rId19"/>
    <p:sldId id="907" r:id="rId20"/>
    <p:sldId id="986" r:id="rId21"/>
    <p:sldId id="985" r:id="rId22"/>
    <p:sldId id="909" r:id="rId23"/>
    <p:sldId id="910" r:id="rId24"/>
    <p:sldId id="911" r:id="rId25"/>
    <p:sldId id="987" r:id="rId26"/>
    <p:sldId id="988" r:id="rId27"/>
    <p:sldId id="991" r:id="rId28"/>
    <p:sldId id="989" r:id="rId29"/>
    <p:sldId id="990" r:id="rId30"/>
    <p:sldId id="993" r:id="rId31"/>
    <p:sldId id="914" r:id="rId32"/>
    <p:sldId id="915" r:id="rId33"/>
    <p:sldId id="920" r:id="rId34"/>
    <p:sldId id="1003" r:id="rId35"/>
    <p:sldId id="994" r:id="rId36"/>
    <p:sldId id="995" r:id="rId37"/>
    <p:sldId id="996" r:id="rId38"/>
    <p:sldId id="997" r:id="rId39"/>
    <p:sldId id="998" r:id="rId40"/>
    <p:sldId id="999" r:id="rId41"/>
    <p:sldId id="1000" r:id="rId42"/>
    <p:sldId id="1001" r:id="rId43"/>
    <p:sldId id="1002" r:id="rId44"/>
    <p:sldId id="1004" r:id="rId45"/>
    <p:sldId id="1005" r:id="rId46"/>
    <p:sldId id="1006" r:id="rId47"/>
    <p:sldId id="1007" r:id="rId48"/>
    <p:sldId id="1009" r:id="rId49"/>
    <p:sldId id="1008" r:id="rId50"/>
    <p:sldId id="1010" r:id="rId51"/>
    <p:sldId id="1011" r:id="rId52"/>
    <p:sldId id="916" r:id="rId53"/>
    <p:sldId id="921" r:id="rId54"/>
    <p:sldId id="922" r:id="rId55"/>
    <p:sldId id="923" r:id="rId56"/>
    <p:sldId id="925" r:id="rId57"/>
    <p:sldId id="924" r:id="rId58"/>
    <p:sldId id="926" r:id="rId59"/>
    <p:sldId id="930" r:id="rId60"/>
    <p:sldId id="927" r:id="rId61"/>
    <p:sldId id="1021" r:id="rId62"/>
    <p:sldId id="1012" r:id="rId63"/>
    <p:sldId id="1013" r:id="rId64"/>
    <p:sldId id="1014" r:id="rId65"/>
    <p:sldId id="1015" r:id="rId66"/>
    <p:sldId id="1016" r:id="rId67"/>
    <p:sldId id="1017" r:id="rId68"/>
    <p:sldId id="1018" r:id="rId69"/>
    <p:sldId id="1019" r:id="rId70"/>
    <p:sldId id="270" r:id="rId71"/>
  </p:sldIdLst>
  <p:sldSz cx="12192000" cy="6858000"/>
  <p:notesSz cx="7103745" cy="10234295"/>
  <p:embeddedFontLst>
    <p:embeddedFont>
      <p:font typeface="黑体" panose="02010609060101010101" charset="-122"/>
      <p:regular r:id="rId77"/>
    </p:embeddedFont>
    <p:embeddedFont>
      <p:font typeface="微软雅黑" panose="020B0503020204020204" charset="-122"/>
      <p:regular r:id="rId78"/>
    </p:embeddedFont>
    <p:embeddedFont>
      <p:font typeface="华文细黑" panose="02010600040101010101" charset="-122"/>
      <p:regular r:id="rId79"/>
    </p:embeddedFont>
    <p:embeddedFont>
      <p:font typeface="Wingdings 2" panose="05020102010507070707" pitchFamily="18" charset="2"/>
      <p:regular r:id="rId80"/>
    </p:embeddedFont>
    <p:embeddedFont>
      <p:font typeface="Verdana" panose="020B0604030504040204" pitchFamily="34" charset="0"/>
      <p:regular r:id="rId81"/>
      <p:bold r:id="rId82"/>
      <p:italic r:id="rId83"/>
      <p:boldItalic r:id="rId84"/>
    </p:embeddedFont>
    <p:embeddedFont>
      <p:font typeface="华文新魏" panose="02010800040101010101" pitchFamily="2" charset="-122"/>
      <p:regular r:id="rId85"/>
    </p:embeddedFont>
    <p:embeddedFont>
      <p:font typeface="楷体_GB2312" panose="02010609030101010101" pitchFamily="49" charset="-122"/>
      <p:regular r:id="rId86"/>
    </p:embeddedFont>
    <p:embeddedFont>
      <p:font typeface="Calibri" panose="020F0502020204030204" pitchFamily="34" charset="0"/>
      <p:regular r:id="rId87"/>
      <p:bold r:id="rId88"/>
      <p:italic r:id="rId89"/>
      <p:boldItalic r:id="rId90"/>
    </p:embeddedFont>
    <p:embeddedFont>
      <p:font typeface="楷体" panose="02010609060101010101" pitchFamily="49" charset="-122"/>
      <p:regular r:id="rId9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0" y="656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font" Target="fonts/font15.fntdata"/><Relationship Id="rId90" Type="http://schemas.openxmlformats.org/officeDocument/2006/relationships/font" Target="fonts/font14.fntdata"/><Relationship Id="rId9" Type="http://schemas.openxmlformats.org/officeDocument/2006/relationships/slide" Target="slides/slide5.xml"/><Relationship Id="rId89" Type="http://schemas.openxmlformats.org/officeDocument/2006/relationships/font" Target="fonts/font13.fntdata"/><Relationship Id="rId88" Type="http://schemas.openxmlformats.org/officeDocument/2006/relationships/font" Target="fonts/font12.fntdata"/><Relationship Id="rId87" Type="http://schemas.openxmlformats.org/officeDocument/2006/relationships/font" Target="fonts/font11.fntdata"/><Relationship Id="rId86" Type="http://schemas.openxmlformats.org/officeDocument/2006/relationships/font" Target="fonts/font10.fntdata"/><Relationship Id="rId85" Type="http://schemas.openxmlformats.org/officeDocument/2006/relationships/font" Target="fonts/font9.fntdata"/><Relationship Id="rId84" Type="http://schemas.openxmlformats.org/officeDocument/2006/relationships/font" Target="fonts/font8.fntdata"/><Relationship Id="rId83" Type="http://schemas.openxmlformats.org/officeDocument/2006/relationships/font" Target="fonts/font7.fntdata"/><Relationship Id="rId82" Type="http://schemas.openxmlformats.org/officeDocument/2006/relationships/font" Target="fonts/font6.fntdata"/><Relationship Id="rId81" Type="http://schemas.openxmlformats.org/officeDocument/2006/relationships/font" Target="fonts/font5.fntdata"/><Relationship Id="rId80" Type="http://schemas.openxmlformats.org/officeDocument/2006/relationships/font" Target="fonts/font4.fntdata"/><Relationship Id="rId8" Type="http://schemas.openxmlformats.org/officeDocument/2006/relationships/notesMaster" Target="notesMasters/notesMaster1.xml"/><Relationship Id="rId79" Type="http://schemas.openxmlformats.org/officeDocument/2006/relationships/font" Target="fonts/font3.fntdata"/><Relationship Id="rId78" Type="http://schemas.openxmlformats.org/officeDocument/2006/relationships/font" Target="fonts/font2.fntdata"/><Relationship Id="rId77" Type="http://schemas.openxmlformats.org/officeDocument/2006/relationships/font" Target="fonts/font1.fntdata"/><Relationship Id="rId76" Type="http://schemas.openxmlformats.org/officeDocument/2006/relationships/commentAuthors" Target="commentAuthors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.bin"/><Relationship Id="rId1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tags" Target="../tags/tag5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GIF"/><Relationship Id="rId2" Type="http://schemas.openxmlformats.org/officeDocument/2006/relationships/image" Target="../media/image15.jpeg"/><Relationship Id="rId1" Type="http://schemas.openxmlformats.org/officeDocument/2006/relationships/tags" Target="../tags/tag5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jpe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7.xml"/><Relationship Id="rId24" Type="http://schemas.openxmlformats.org/officeDocument/2006/relationships/tags" Target="../tags/tag26.xml"/><Relationship Id="rId23" Type="http://schemas.openxmlformats.org/officeDocument/2006/relationships/tags" Target="../tags/tag25.xml"/><Relationship Id="rId22" Type="http://schemas.openxmlformats.org/officeDocument/2006/relationships/tags" Target="../tags/tag24.xml"/><Relationship Id="rId21" Type="http://schemas.openxmlformats.org/officeDocument/2006/relationships/tags" Target="../tags/tag23.xml"/><Relationship Id="rId20" Type="http://schemas.openxmlformats.org/officeDocument/2006/relationships/tags" Target="../tags/tag22.xml"/><Relationship Id="rId2" Type="http://schemas.openxmlformats.org/officeDocument/2006/relationships/tags" Target="../tags/tag4.xml"/><Relationship Id="rId19" Type="http://schemas.openxmlformats.org/officeDocument/2006/relationships/tags" Target="../tags/tag2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7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9.jpeg"/><Relationship Id="rId1" Type="http://schemas.openxmlformats.org/officeDocument/2006/relationships/tags" Target="../tags/tag6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0.png"/><Relationship Id="rId1" Type="http://schemas.openxmlformats.org/officeDocument/2006/relationships/oleObject" Target="../embeddings/oleObject2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2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5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0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1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2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8.xml"/><Relationship Id="rId2" Type="http://schemas.openxmlformats.org/officeDocument/2006/relationships/image" Target="../media/image11.png"/><Relationship Id="rId1" Type="http://schemas.openxmlformats.org/officeDocument/2006/relationships/tags" Target="../tags/tag4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1.xml"/><Relationship Id="rId2" Type="http://schemas.openxmlformats.org/officeDocument/2006/relationships/image" Target="../media/image12.png"/><Relationship Id="rId1" Type="http://schemas.openxmlformats.org/officeDocument/2006/relationships/tags" Target="../tags/tag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49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临床医学概论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中南大学出版社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1763713" y="2060575"/>
            <a:ext cx="5175250" cy="3040063"/>
            <a:chOff x="384" y="1570"/>
            <a:chExt cx="3260" cy="1915"/>
          </a:xfrm>
        </p:grpSpPr>
        <p:grpSp>
          <p:nvGrpSpPr>
            <p:cNvPr id="5" name="Group 13"/>
            <p:cNvGrpSpPr/>
            <p:nvPr/>
          </p:nvGrpSpPr>
          <p:grpSpPr bwMode="auto">
            <a:xfrm>
              <a:off x="385" y="1570"/>
              <a:ext cx="2027" cy="384"/>
              <a:chOff x="384" y="1680"/>
              <a:chExt cx="2027" cy="384"/>
            </a:xfrm>
          </p:grpSpPr>
          <p:pic>
            <p:nvPicPr>
              <p:cNvPr id="19" name="Picture 14" descr="Aqua0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1776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Rectangle 15"/>
              <p:cNvSpPr>
                <a:spLocks noChangeArrowheads="1"/>
              </p:cNvSpPr>
              <p:nvPr/>
            </p:nvSpPr>
            <p:spPr bwMode="auto">
              <a:xfrm>
                <a:off x="1200" y="1680"/>
                <a:ext cx="1211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一般表现</a:t>
                </a:r>
                <a:r>
                  <a:rPr lang="zh-CN" altLang="en-US" sz="3200" dirty="0">
                    <a:solidFill>
                      <a:srgbClr val="000066"/>
                    </a:solidFill>
                    <a:ea typeface="宋体" panose="02010600030101010101" pitchFamily="2" charset="-122"/>
                  </a:rPr>
                  <a:t> </a:t>
                </a:r>
                <a:endParaRPr lang="zh-CN" altLang="en-US" sz="3200" dirty="0">
                  <a:solidFill>
                    <a:srgbClr val="000066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" name="Group 16"/>
            <p:cNvGrpSpPr/>
            <p:nvPr/>
          </p:nvGrpSpPr>
          <p:grpSpPr bwMode="auto">
            <a:xfrm>
              <a:off x="385" y="2024"/>
              <a:ext cx="3259" cy="365"/>
              <a:chOff x="384" y="2064"/>
              <a:chExt cx="3259" cy="365"/>
            </a:xfrm>
          </p:grpSpPr>
          <p:pic>
            <p:nvPicPr>
              <p:cNvPr id="17" name="Picture 17" descr="Aqua3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211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>
                <a:off x="1152" y="2064"/>
                <a:ext cx="2491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恶性或急进型高血压</a:t>
                </a:r>
                <a:r>
                  <a:rPr lang="zh-CN" altLang="en-US" sz="3200" dirty="0">
                    <a:solidFill>
                      <a:srgbClr val="000066"/>
                    </a:solidFill>
                    <a:ea typeface="宋体" panose="02010600030101010101" pitchFamily="2" charset="-122"/>
                  </a:rPr>
                  <a:t> </a:t>
                </a:r>
                <a:endParaRPr lang="zh-CN" altLang="en-US" sz="3200" dirty="0">
                  <a:solidFill>
                    <a:srgbClr val="000066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 bwMode="auto">
            <a:xfrm>
              <a:off x="384" y="2400"/>
              <a:ext cx="1723" cy="365"/>
              <a:chOff x="384" y="2400"/>
              <a:chExt cx="1723" cy="365"/>
            </a:xfrm>
          </p:grpSpPr>
          <p:pic>
            <p:nvPicPr>
              <p:cNvPr id="15" name="Picture 20" descr="Aqua1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2448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Rectangle 21"/>
              <p:cNvSpPr>
                <a:spLocks noChangeArrowheads="1"/>
              </p:cNvSpPr>
              <p:nvPr/>
            </p:nvSpPr>
            <p:spPr bwMode="auto">
              <a:xfrm>
                <a:off x="1152" y="2400"/>
                <a:ext cx="955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>
                    <a:solidFill>
                      <a:srgbClr val="000000"/>
                    </a:solidFill>
                    <a:ea typeface="宋体" panose="02010600030101010101" pitchFamily="2" charset="-122"/>
                  </a:rPr>
                  <a:t>并发症</a:t>
                </a:r>
                <a:r>
                  <a:rPr lang="zh-CN" altLang="en-US" sz="3200">
                    <a:solidFill>
                      <a:srgbClr val="000066"/>
                    </a:solidFill>
                    <a:ea typeface="宋体" panose="02010600030101010101" pitchFamily="2" charset="-122"/>
                  </a:rPr>
                  <a:t> </a:t>
                </a:r>
                <a:endParaRPr lang="zh-CN" altLang="en-US" sz="3200">
                  <a:solidFill>
                    <a:srgbClr val="000066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" name="Group 22"/>
            <p:cNvGrpSpPr/>
            <p:nvPr/>
          </p:nvGrpSpPr>
          <p:grpSpPr bwMode="auto">
            <a:xfrm>
              <a:off x="384" y="2784"/>
              <a:ext cx="2235" cy="365"/>
              <a:chOff x="384" y="2784"/>
              <a:chExt cx="2235" cy="365"/>
            </a:xfrm>
          </p:grpSpPr>
          <p:pic>
            <p:nvPicPr>
              <p:cNvPr id="13" name="Picture 23" descr="Aqua1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283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Rectangle 24"/>
              <p:cNvSpPr>
                <a:spLocks noChangeArrowheads="1"/>
              </p:cNvSpPr>
              <p:nvPr/>
            </p:nvSpPr>
            <p:spPr bwMode="auto">
              <a:xfrm>
                <a:off x="1152" y="2784"/>
                <a:ext cx="146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>
                    <a:solidFill>
                      <a:srgbClr val="000000"/>
                    </a:solidFill>
                    <a:ea typeface="宋体" panose="02010600030101010101" pitchFamily="2" charset="-122"/>
                  </a:rPr>
                  <a:t>高血压急症</a:t>
                </a:r>
                <a:r>
                  <a:rPr lang="zh-CN" altLang="en-US" sz="3200">
                    <a:solidFill>
                      <a:srgbClr val="000066"/>
                    </a:solidFill>
                    <a:ea typeface="宋体" panose="02010600030101010101" pitchFamily="2" charset="-122"/>
                  </a:rPr>
                  <a:t> </a:t>
                </a:r>
                <a:endParaRPr lang="zh-CN" altLang="en-US" sz="3200">
                  <a:solidFill>
                    <a:srgbClr val="000066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" name="Group 25"/>
            <p:cNvGrpSpPr/>
            <p:nvPr/>
          </p:nvGrpSpPr>
          <p:grpSpPr bwMode="auto">
            <a:xfrm>
              <a:off x="384" y="3120"/>
              <a:ext cx="3003" cy="365"/>
              <a:chOff x="384" y="3120"/>
              <a:chExt cx="3003" cy="365"/>
            </a:xfrm>
          </p:grpSpPr>
          <p:pic>
            <p:nvPicPr>
              <p:cNvPr id="11" name="Picture 26" descr="Aqua11"/>
              <p:cNvPicPr>
                <a:picLocks noChangeAspect="1" noChangeArrowheads="1"/>
              </p:cNvPicPr>
              <p:nvPr/>
            </p:nvPicPr>
            <p:blipFill>
              <a:blip r:embed="rId7">
                <a:lum brigh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168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Rectangle 27"/>
              <p:cNvSpPr>
                <a:spLocks noChangeArrowheads="1"/>
              </p:cNvSpPr>
              <p:nvPr/>
            </p:nvSpPr>
            <p:spPr bwMode="auto">
              <a:xfrm>
                <a:off x="1152" y="3120"/>
                <a:ext cx="2235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>
                    <a:solidFill>
                      <a:srgbClr val="000000"/>
                    </a:solidFill>
                    <a:ea typeface="宋体" panose="02010600030101010101" pitchFamily="2" charset="-122"/>
                  </a:rPr>
                  <a:t>高血压危险度分层</a:t>
                </a:r>
                <a:r>
                  <a:rPr lang="zh-CN" altLang="en-US" sz="3200">
                    <a:solidFill>
                      <a:srgbClr val="000066"/>
                    </a:solidFill>
                    <a:ea typeface="宋体" panose="02010600030101010101" pitchFamily="2" charset="-122"/>
                  </a:rPr>
                  <a:t> </a:t>
                </a:r>
                <a:endParaRPr lang="zh-CN" altLang="en-US" sz="3200">
                  <a:solidFill>
                    <a:srgbClr val="000066"/>
                  </a:solidFill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5029993" y="92393"/>
            <a:ext cx="21320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一般表现</a:t>
            </a:r>
            <a:r>
              <a:rPr lang="zh-CN" altLang="en-US" sz="3200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1835150" y="2494310"/>
            <a:ext cx="851964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血压升高 、头痛、眩晕、耳鸣、疲劳及心悸等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Object 17"/>
          <p:cNvGraphicFramePr/>
          <p:nvPr/>
        </p:nvGraphicFramePr>
        <p:xfrm>
          <a:off x="9969862" y="-66993"/>
          <a:ext cx="2292350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3848100" imgH="5478780" progId="MS_ClipArt_Gallery.2">
                  <p:embed/>
                </p:oleObj>
              </mc:Choice>
              <mc:Fallback>
                <p:oleObj name="" r:id="rId2" imgW="3848100" imgH="5478780" progId="MS_ClipArt_Gallery.2">
                  <p:embed/>
                  <p:pic>
                    <p:nvPicPr>
                      <p:cNvPr id="0" name="Object 1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9862" y="-66993"/>
                        <a:ext cx="2292350" cy="3911600"/>
                      </a:xfrm>
                      <a:prstGeom prst="rect">
                        <a:avLst/>
                      </a:prstGeom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1835150" y="735013"/>
            <a:ext cx="5645150" cy="641350"/>
            <a:chOff x="384" y="2045"/>
            <a:chExt cx="3556" cy="404"/>
          </a:xfrm>
        </p:grpSpPr>
        <p:pic>
          <p:nvPicPr>
            <p:cNvPr id="5" name="Picture 9" descr="Aqua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2112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1152" y="2045"/>
              <a:ext cx="278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恶性或急进型高血压</a:t>
              </a:r>
              <a:r>
                <a:rPr lang="zh-CN" altLang="en-US" sz="3200" dirty="0">
                  <a:solidFill>
                    <a:srgbClr val="000066"/>
                  </a:solidFill>
                  <a:ea typeface="宋体" panose="02010600030101010101" pitchFamily="2" charset="-122"/>
                </a:rPr>
                <a:t> </a:t>
              </a:r>
              <a:endParaRPr lang="zh-CN" altLang="en-US" sz="3200" dirty="0">
                <a:solidFill>
                  <a:srgbClr val="000066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846006" y="2128109"/>
            <a:ext cx="983040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CC0066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CC0066"/>
                </a:solidFill>
                <a:ea typeface="宋体" panose="02010600030101010101" pitchFamily="2" charset="-122"/>
              </a:rPr>
              <a:t>病情急剧发展，血压显著升高，</a:t>
            </a:r>
            <a:r>
              <a:rPr lang="zh-CN" altLang="en-US" sz="2800" b="1" u="sng" dirty="0">
                <a:solidFill>
                  <a:srgbClr val="CC0066"/>
                </a:solidFill>
                <a:ea typeface="宋体" panose="02010600030101010101" pitchFamily="2" charset="-122"/>
              </a:rPr>
              <a:t>舒张压</a:t>
            </a:r>
            <a:r>
              <a:rPr lang="zh-CN" altLang="en-US" sz="2800" b="1" dirty="0">
                <a:solidFill>
                  <a:srgbClr val="CC0066"/>
                </a:solidFill>
                <a:ea typeface="宋体" panose="02010600030101010101" pitchFamily="2" charset="-122"/>
              </a:rPr>
              <a:t>持续≥</a:t>
            </a:r>
            <a:r>
              <a:rPr lang="en-US" altLang="zh-CN" sz="2800" b="1" dirty="0">
                <a:solidFill>
                  <a:srgbClr val="CC0066"/>
                </a:solidFill>
                <a:ea typeface="宋体" panose="02010600030101010101" pitchFamily="2" charset="-122"/>
              </a:rPr>
              <a:t>130mmHg</a:t>
            </a:r>
            <a:r>
              <a:rPr lang="zh-CN" altLang="en-US" sz="2800" b="1" dirty="0">
                <a:solidFill>
                  <a:srgbClr val="CC0066"/>
                </a:solidFill>
                <a:ea typeface="宋体" panose="02010600030101010101" pitchFamily="2" charset="-122"/>
              </a:rPr>
              <a:t>，伴头痛、视力模糊、眼底出血、渗出和视乳头水肿，肾损害突出，有持续性蛋白尿、血尿、管型尿，如不及时有效地降压治疗，预后很差，常死于肾衰竭、脑卒中或心力衰竭。</a:t>
            </a:r>
            <a:endParaRPr lang="zh-CN" altLang="en-US" sz="2800" b="1" dirty="0">
              <a:solidFill>
                <a:srgbClr val="CC0066"/>
              </a:solidFill>
              <a:ea typeface="宋体" panose="02010600030101010101" pitchFamily="2" charset="-122"/>
            </a:endParaRPr>
          </a:p>
        </p:txBody>
      </p:sp>
      <p:pic>
        <p:nvPicPr>
          <p:cNvPr id="8" name="Picture 2" descr="png-0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603" y="4050315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" name="Group 15"/>
          <p:cNvGrpSpPr/>
          <p:nvPr/>
        </p:nvGrpSpPr>
        <p:grpSpPr bwMode="auto">
          <a:xfrm>
            <a:off x="2967037" y="735013"/>
            <a:ext cx="5691188" cy="646112"/>
            <a:chOff x="384" y="2381"/>
            <a:chExt cx="3585" cy="407"/>
          </a:xfrm>
        </p:grpSpPr>
        <p:pic>
          <p:nvPicPr>
            <p:cNvPr id="5" name="Picture 16" descr="Aqua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2448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7"/>
            <p:cNvSpPr>
              <a:spLocks noChangeArrowheads="1"/>
            </p:cNvSpPr>
            <p:nvPr/>
          </p:nvSpPr>
          <p:spPr bwMode="auto">
            <a:xfrm>
              <a:off x="1152" y="2381"/>
              <a:ext cx="2817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并发症</a:t>
              </a:r>
              <a:r>
                <a:rPr lang="zh-CN" altLang="en-US" sz="3600" dirty="0">
                  <a:solidFill>
                    <a:srgbClr val="000066"/>
                  </a:solidFill>
                  <a:ea typeface="宋体" panose="02010600030101010101" pitchFamily="2" charset="-122"/>
                </a:rPr>
                <a:t> 、</a:t>
              </a:r>
              <a:r>
                <a:rPr lang="zh-CN" altLang="en-US" sz="3600" b="1" dirty="0">
                  <a:solidFill>
                    <a:srgbClr val="000066"/>
                  </a:solidFill>
                  <a:ea typeface="宋体" panose="02010600030101010101" pitchFamily="2" charset="-122"/>
                </a:rPr>
                <a:t>高血压急症</a:t>
              </a:r>
              <a:endParaRPr lang="zh-CN" altLang="en-US" sz="3600" b="1" dirty="0">
                <a:solidFill>
                  <a:srgbClr val="000066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1908175" y="2071688"/>
            <a:ext cx="68580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并发症：脑血管病</a:t>
            </a:r>
            <a:r>
              <a:rPr lang="en-US" altLang="zh-CN" sz="2800" b="1" dirty="0">
                <a:solidFill>
                  <a:srgbClr val="000000"/>
                </a:solidFill>
                <a:ea typeface="宋体" panose="02010600030101010101" pitchFamily="2" charset="-122"/>
              </a:rPr>
              <a:t>---</a:t>
            </a:r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</a:rPr>
              <a:t>最常见、主要死因</a:t>
            </a: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                      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                  心力衰竭</a:t>
            </a:r>
            <a:endParaRPr lang="zh-CN" altLang="en-US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                  慢性肾衰竭</a:t>
            </a:r>
            <a:endParaRPr lang="zh-CN" altLang="en-US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                  主动脉夹层</a:t>
            </a:r>
            <a:endParaRPr lang="zh-CN" altLang="en-US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                  高血压视网膜病变</a:t>
            </a:r>
            <a:endParaRPr lang="en-US" altLang="zh-CN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高血压急症</a:t>
            </a:r>
            <a:r>
              <a:rPr lang="en-US" altLang="zh-CN" sz="2800" b="1" dirty="0">
                <a:solidFill>
                  <a:srgbClr val="000000"/>
                </a:solidFill>
                <a:ea typeface="宋体" panose="02010600030101010101" pitchFamily="2" charset="-122"/>
              </a:rPr>
              <a:t>---</a:t>
            </a: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高血压脑病、恶性高血压</a:t>
            </a:r>
            <a:endParaRPr lang="en-US" altLang="zh-CN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高血压亚急症</a:t>
            </a:r>
            <a:r>
              <a:rPr lang="en-US" altLang="zh-CN" sz="2800" b="1" dirty="0">
                <a:solidFill>
                  <a:srgbClr val="000000"/>
                </a:solidFill>
                <a:ea typeface="宋体" panose="02010600030101010101" pitchFamily="2" charset="-122"/>
              </a:rPr>
              <a:t>---</a:t>
            </a: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</a:rPr>
              <a:t>高血压危象</a:t>
            </a:r>
            <a:endParaRPr lang="en-US" altLang="zh-CN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pic>
        <p:nvPicPr>
          <p:cNvPr id="8" name="Picture 18" descr="nurse_kari_pushing_nutcase_in_wheelchair_hg_cl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74" y="4481764"/>
            <a:ext cx="20542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辅助检查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1094874" y="1823704"/>
            <a:ext cx="8304213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B5AB1"/>
              </a:buClr>
              <a:buFontTx/>
              <a:buChar char="•"/>
            </a:pP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实验室检查：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蛋白尿、血尿、管型尿，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血尿素氮  肌酐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血清总胆固醇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甘油三酯 血糖 血尿酸</a:t>
            </a:r>
            <a:r>
              <a:rPr lang="zh-CN" altLang="en-US" sz="3200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3B5AB1"/>
              </a:buClr>
              <a:buSzPct val="70000"/>
              <a:buFontTx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楷体_GB2312" panose="02010609030101010101" pitchFamily="49" charset="-122"/>
              </a:rPr>
              <a:t>血压测量：</a:t>
            </a:r>
            <a:r>
              <a:rPr lang="zh-CN" alt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楷体_GB2312" panose="02010609030101010101" pitchFamily="49" charset="-122"/>
              </a:rPr>
              <a:t>“四定”</a:t>
            </a:r>
            <a:endParaRPr lang="zh-CN" altLang="en-US" sz="32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3B5AB1"/>
              </a:buClr>
              <a:buSzPct val="70000"/>
              <a:buFontTx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ea typeface="楷体_GB2312" panose="02010609030101010101" pitchFamily="49" charset="-122"/>
              </a:rPr>
              <a:t>影像学检查</a:t>
            </a:r>
            <a:endParaRPr lang="zh-CN" altLang="en-US" sz="3200" b="1" dirty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095043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诊  断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753495" y="1413461"/>
            <a:ext cx="1143000" cy="3449637"/>
            <a:chOff x="2400" y="1283"/>
            <a:chExt cx="720" cy="2173"/>
          </a:xfrm>
        </p:grpSpPr>
        <p:grpSp>
          <p:nvGrpSpPr>
            <p:cNvPr id="5" name="Group 18"/>
            <p:cNvGrpSpPr/>
            <p:nvPr/>
          </p:nvGrpSpPr>
          <p:grpSpPr bwMode="auto">
            <a:xfrm>
              <a:off x="2400" y="1296"/>
              <a:ext cx="720" cy="2160"/>
              <a:chOff x="576" y="1747"/>
              <a:chExt cx="1446" cy="2183"/>
            </a:xfrm>
          </p:grpSpPr>
          <p:sp>
            <p:nvSpPr>
              <p:cNvPr id="29" name="AutoShape 19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rgbClr val="6666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AutoShape 20"/>
              <p:cNvSpPr>
                <a:spLocks noChangeArrowheads="1"/>
              </p:cNvSpPr>
              <p:nvPr/>
            </p:nvSpPr>
            <p:spPr bwMode="gray">
              <a:xfrm>
                <a:off x="713" y="1852"/>
                <a:ext cx="1173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66699">
                      <a:gamma/>
                      <a:shade val="38824"/>
                      <a:invGamma/>
                    </a:srgbClr>
                  </a:gs>
                  <a:gs pos="50000">
                    <a:srgbClr val="666699"/>
                  </a:gs>
                  <a:gs pos="100000">
                    <a:srgbClr val="666699">
                      <a:gamma/>
                      <a:shade val="3882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AutoShape 21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AutoShape 22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Text Box 23"/>
              <p:cNvSpPr txBox="1">
                <a:spLocks noChangeArrowheads="1"/>
              </p:cNvSpPr>
              <p:nvPr/>
            </p:nvSpPr>
            <p:spPr bwMode="auto">
              <a:xfrm>
                <a:off x="630" y="1747"/>
                <a:ext cx="132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Text Box 24"/>
              <p:cNvSpPr txBox="1">
                <a:spLocks noChangeArrowheads="1"/>
              </p:cNvSpPr>
              <p:nvPr/>
            </p:nvSpPr>
            <p:spPr bwMode="auto">
              <a:xfrm>
                <a:off x="622" y="2106"/>
                <a:ext cx="134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新魏" panose="02010800040101010101" pitchFamily="2" charset="-122"/>
                  </a:rPr>
                  <a:t> </a:t>
                </a:r>
                <a:endParaRPr kumimoji="0" lang="en-US" altLang="zh-CN" sz="20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2575" y="1283"/>
              <a:ext cx="19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auto">
            <a:xfrm>
              <a:off x="2544" y="1632"/>
              <a:ext cx="385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诊 断 标 准</a:t>
              </a: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Group 8"/>
          <p:cNvGrpSpPr/>
          <p:nvPr/>
        </p:nvGrpSpPr>
        <p:grpSpPr bwMode="auto">
          <a:xfrm>
            <a:off x="2627313" y="1700213"/>
            <a:ext cx="4640262" cy="4248150"/>
            <a:chOff x="748" y="1434"/>
            <a:chExt cx="1679" cy="2268"/>
          </a:xfrm>
        </p:grpSpPr>
        <p:sp>
          <p:nvSpPr>
            <p:cNvPr id="36" name="AutoShape 9"/>
            <p:cNvSpPr>
              <a:spLocks noChangeArrowheads="1"/>
            </p:cNvSpPr>
            <p:nvPr/>
          </p:nvSpPr>
          <p:spPr bwMode="auto">
            <a:xfrm>
              <a:off x="748" y="1525"/>
              <a:ext cx="1679" cy="217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50800">
              <a:solidFill>
                <a:srgbClr val="3B5AB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kumimoji="0" lang="en-US" altLang="zh-CN" sz="24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华文新魏" panose="02010800040101010101" pitchFamily="2" charset="-122"/>
                </a:rPr>
                <a:t> </a:t>
              </a:r>
              <a:endPara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AutoShape 10"/>
            <p:cNvSpPr>
              <a:spLocks noChangeArrowheads="1"/>
            </p:cNvSpPr>
            <p:nvPr/>
          </p:nvSpPr>
          <p:spPr bwMode="gray">
            <a:xfrm>
              <a:off x="884" y="1434"/>
              <a:ext cx="1406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9966">
                    <a:gamma/>
                    <a:shade val="46275"/>
                    <a:invGamma/>
                  </a:srgbClr>
                </a:gs>
                <a:gs pos="50000">
                  <a:srgbClr val="FF9966"/>
                </a:gs>
                <a:gs pos="100000">
                  <a:srgbClr val="FF996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AutoShape 11"/>
            <p:cNvSpPr>
              <a:spLocks noChangeArrowheads="1"/>
            </p:cNvSpPr>
            <p:nvPr/>
          </p:nvSpPr>
          <p:spPr bwMode="auto">
            <a:xfrm flipH="1">
              <a:off x="1021" y="1480"/>
              <a:ext cx="45" cy="90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 flipH="1">
              <a:off x="2064" y="1480"/>
              <a:ext cx="45" cy="90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5" name="Rectangle 16"/>
          <p:cNvSpPr>
            <a:spLocks noChangeArrowheads="1"/>
          </p:cNvSpPr>
          <p:nvPr/>
        </p:nvSpPr>
        <p:spPr bwMode="auto">
          <a:xfrm>
            <a:off x="3203575" y="2565400"/>
            <a:ext cx="376237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收缩压≥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140mmHg</a:t>
            </a:r>
            <a:endParaRPr lang="en-US" altLang="zh-CN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或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舒张压≥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90mmHg</a:t>
            </a:r>
            <a:endParaRPr lang="en-US" altLang="zh-CN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即诊断为高血压</a:t>
            </a:r>
            <a:r>
              <a:rPr lang="zh-CN" altLang="en-US" sz="2800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8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885575" y="4722729"/>
            <a:ext cx="7596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66"/>
                </a:solidFill>
                <a:ea typeface="宋体" panose="02010600030101010101" pitchFamily="2" charset="-122"/>
              </a:rPr>
              <a:t>高血压急症的治疗</a:t>
            </a:r>
            <a:r>
              <a:rPr lang="zh-CN" altLang="en-US" sz="2800" b="1" dirty="0">
                <a:solidFill>
                  <a:srgbClr val="CC0066"/>
                </a:solidFill>
                <a:ea typeface="宋体" panose="02010600030101010101" pitchFamily="2" charset="-122"/>
              </a:rPr>
              <a:t>（用药治疗首选硝普钠）</a:t>
            </a:r>
            <a:r>
              <a:rPr lang="zh-CN" altLang="en-US" sz="3200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85574" y="3543451"/>
            <a:ext cx="75961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66"/>
                </a:solidFill>
                <a:ea typeface="宋体" panose="02010600030101010101" pitchFamily="2" charset="-122"/>
              </a:rPr>
              <a:t>降压药物治疗</a:t>
            </a:r>
            <a:r>
              <a:rPr lang="zh-CN" altLang="en-US" sz="2800" b="1" dirty="0">
                <a:solidFill>
                  <a:srgbClr val="CC0066"/>
                </a:solidFill>
                <a:ea typeface="宋体" panose="02010600030101010101" pitchFamily="2" charset="-122"/>
              </a:rPr>
              <a:t>（小剂量、长效制剂、联合用药、个体化用药）</a:t>
            </a:r>
            <a:r>
              <a:rPr lang="zh-CN" altLang="en-US" sz="3200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885574" y="2429049"/>
            <a:ext cx="691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CC0066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66"/>
                </a:solidFill>
                <a:ea typeface="宋体" panose="02010600030101010101" pitchFamily="2" charset="-122"/>
              </a:rPr>
              <a:t>改善生活行为     适用于各级高血压病人</a:t>
            </a:r>
            <a:r>
              <a:rPr lang="zh-CN" altLang="en-US" sz="3200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5"/>
          <p:cNvGraphicFramePr/>
          <p:nvPr/>
        </p:nvGraphicFramePr>
        <p:xfrm>
          <a:off x="2062723" y="1852359"/>
          <a:ext cx="8543925" cy="3743352"/>
        </p:xfrm>
        <a:graphic>
          <a:graphicData uri="http://schemas.openxmlformats.org/drawingml/2006/table">
            <a:tbl>
              <a:tblPr/>
              <a:tblGrid>
                <a:gridCol w="1890696"/>
                <a:gridCol w="1349391"/>
                <a:gridCol w="5303838"/>
              </a:tblGrid>
              <a:tr h="3540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类别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药物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不良反应及禁忌证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674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利尿剂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氢氯噻嗪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乏力、血钾、血钠降低、血尿酸增高，痛风病人禁用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749">
                <a:tc vMerge="1"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螺内酯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血钾增高、加重氮质血症，不宜与血管紧张素转换酶抑制剂合用，肾功能不全者禁用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674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β</a:t>
                      </a: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受体阻滞剂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普萘洛尔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负性肌力作用、心动过缓，急性心力衰竭、支气管哮喘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93">
                <a:tc vMerge="1"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美托洛尔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病态窦房结综合症、房室传导阻滞和外周血管病禁用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钙通道阻滞剂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硝苯地平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头痛、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面部潮红、心率增快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、下肢水肿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7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血管紧张素转换酶抑制剂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卡托普利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依钠普利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刺激性干咳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、血管神经性水肿，高钾血症、妊娠妇女和双肾肾动脉狭窄病人禁用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血管紧张素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Ⅱ</a:t>
                      </a: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受体阻滞剂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氯沙坦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缬沙坦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轻微而短暂的头晕、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皮疹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、腹泻等，</a:t>
                      </a:r>
                      <a:r>
                        <a:rPr kumimoji="0" lang="zh-CN" altLang="en-US" sz="17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禁忌症与血管紧张素转换酶抑制剂相同</a:t>
                      </a:r>
                      <a:endParaRPr kumimoji="0" lang="zh-CN" altLang="en-US" sz="17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46799" marB="46799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35"/>
          <p:cNvSpPr>
            <a:spLocks noChangeArrowheads="1"/>
          </p:cNvSpPr>
          <p:nvPr/>
        </p:nvSpPr>
        <p:spPr bwMode="auto">
          <a:xfrm>
            <a:off x="3159885" y="998724"/>
            <a:ext cx="52752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33FF"/>
                </a:solidFill>
                <a:ea typeface="宋体" panose="02010600030101010101" pitchFamily="2" charset="-122"/>
              </a:rPr>
              <a:t>常用降压药、不良反应及禁忌证</a:t>
            </a:r>
            <a:r>
              <a:rPr lang="zh-CN" altLang="en-US" sz="3200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6349" y="1525003"/>
            <a:ext cx="7609840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冠状动脉粥样硬化性心脏病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1729416" y="1874978"/>
            <a:ext cx="9627586" cy="4398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noProof="1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冠状动脉粥样硬化性心脏</a:t>
            </a:r>
            <a:endParaRPr lang="zh-CN" altLang="en-US" sz="2800" noProof="1"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病是指</a:t>
            </a:r>
            <a:r>
              <a:rPr lang="zh-CN" altLang="en-US" sz="2800" u="sng" noProof="1">
                <a:ea typeface="楷体_GB2312" panose="02010609030101010101" pitchFamily="49" charset="-122"/>
                <a:sym typeface="+mn-ea"/>
              </a:rPr>
              <a:t>冠状动脉粥样硬化使</a:t>
            </a:r>
            <a:endParaRPr lang="zh-CN" altLang="en-US" sz="2800" u="sng" noProof="1"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800" u="sng" noProof="1">
                <a:ea typeface="楷体_GB2312" panose="02010609030101010101" pitchFamily="49" charset="-122"/>
                <a:sym typeface="+mn-ea"/>
              </a:rPr>
              <a:t>血管管腔狭窄或阻塞</a:t>
            </a: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或</a:t>
            </a:r>
            <a:endParaRPr lang="zh-CN" altLang="en-US" sz="2800" noProof="1"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（和）</a:t>
            </a:r>
            <a:r>
              <a:rPr lang="zh-CN" altLang="en-US" sz="2800" u="sng" noProof="1">
                <a:ea typeface="楷体_GB2312" panose="02010609030101010101" pitchFamily="49" charset="-122"/>
                <a:sym typeface="+mn-ea"/>
              </a:rPr>
              <a:t>因冠状动脉痉挛导致</a:t>
            </a:r>
            <a:endParaRPr lang="zh-CN" altLang="en-US" sz="2800" u="sng" noProof="1"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800" u="sng" noProof="1">
                <a:ea typeface="楷体_GB2312" panose="02010609030101010101" pitchFamily="49" charset="-122"/>
                <a:sym typeface="+mn-ea"/>
              </a:rPr>
              <a:t>心肌缺血缺氧或坏死</a:t>
            </a: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而引起</a:t>
            </a:r>
            <a:endParaRPr lang="zh-CN" altLang="en-US" sz="2800" noProof="1"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的心脏病，统称冠状动脉性</a:t>
            </a:r>
            <a:endParaRPr lang="zh-CN" altLang="en-US" sz="2800" noProof="1"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心脏病，简称冠心病，亦称</a:t>
            </a:r>
            <a:endParaRPr lang="zh-CN" altLang="en-US" sz="2800" noProof="1">
              <a:ea typeface="楷体_GB2312" panose="0201060903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ea typeface="楷体_GB2312" panose="02010609030101010101" pitchFamily="49" charset="-122"/>
                <a:sym typeface="+mn-ea"/>
              </a:rPr>
              <a:t>缺血性心脏病。</a:t>
            </a:r>
            <a:r>
              <a:rPr lang="zh-CN" altLang="en-US" sz="2800" noProof="1">
                <a:ea typeface="宋体" panose="02010600030101010101" pitchFamily="2" charset="-122"/>
                <a:sym typeface="+mn-ea"/>
              </a:rPr>
              <a:t> </a:t>
            </a:r>
            <a:endParaRPr lang="en-US" altLang="zh-CN" sz="2800" noProof="1"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  <a:buClr>
                <a:schemeClr val="tx1"/>
              </a:buClr>
              <a:buFont typeface="Wingdings 2" panose="05020102010507070707" pitchFamily="18" charset="2"/>
              <a:buChar char="ö"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7080529" y="1821117"/>
            <a:ext cx="4130475" cy="3857692"/>
            <a:chOff x="2880" y="1389"/>
            <a:chExt cx="2721" cy="2268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1480"/>
              <a:ext cx="2676" cy="2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061" y="1525"/>
              <a:ext cx="772" cy="13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880" y="1389"/>
              <a:ext cx="181" cy="2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问诊与常见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症状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体格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实验室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诊断方法与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病历书写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循环系统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20"/>
            </p:custDataLst>
          </p:nvPr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22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7990840" y="4372610"/>
            <a:ext cx="3698875" cy="53975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八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5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泌尿与生殖系统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1095377" cy="475418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病因机制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755650" y="692150"/>
            <a:ext cx="82296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B5AB1"/>
              </a:buClr>
              <a:buFont typeface="Wingdings" panose="05000000000000000000" pitchFamily="2" charset="2"/>
              <a:buChar char="v"/>
            </a:pPr>
            <a:endParaRPr lang="zh-CN" altLang="en-US" sz="2400" dirty="0">
              <a:solidFill>
                <a:srgbClr val="36A4D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B5AB1"/>
              </a:buClr>
              <a:buSzPct val="100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000020"/>
                </a:solidFill>
                <a:ea typeface="楷体_GB2312" panose="02010609030101010101" pitchFamily="49" charset="-122"/>
              </a:rPr>
              <a:t>发病机制</a:t>
            </a:r>
            <a:r>
              <a:rPr lang="zh-CN" altLang="en-US" sz="2800" dirty="0">
                <a:solidFill>
                  <a:srgbClr val="FF6600"/>
                </a:solidFill>
                <a:ea typeface="楷体_GB2312" panose="02010609030101010101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最基本的病因是</a:t>
            </a:r>
            <a:r>
              <a:rPr lang="zh-CN" altLang="en-US" sz="2800" b="1" u="sng" dirty="0">
                <a:solidFill>
                  <a:srgbClr val="000066"/>
                </a:solidFill>
                <a:ea typeface="楷体_GB2312" panose="02010609030101010101" pitchFamily="49" charset="-122"/>
              </a:rPr>
              <a:t>冠状动脉粥样硬化</a:t>
            </a:r>
            <a:r>
              <a:rPr lang="zh-CN" altLang="en-US" sz="2400" u="sng" dirty="0">
                <a:solidFill>
                  <a:srgbClr val="36A4D0"/>
                </a:solidFill>
                <a:ea typeface="宋体" panose="02010600030101010101" pitchFamily="2" charset="-122"/>
              </a:rPr>
              <a:t> </a:t>
            </a:r>
            <a:endParaRPr lang="zh-CN" altLang="en-US" sz="2800" b="1" u="sng" dirty="0">
              <a:solidFill>
                <a:srgbClr val="36A4D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Picture 4" descr="MCj0250605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626" y="2575219"/>
            <a:ext cx="2166938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MCj0250997000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214" y="2294232"/>
            <a:ext cx="1728787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MCj02405770000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339" y="3008607"/>
            <a:ext cx="2600325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145252" y="5661025"/>
            <a:ext cx="61928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B5AB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冠状动脉的供血与心肌的需血失衡导致心绞痛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6A4D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36A4D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511714" y="2138363"/>
            <a:ext cx="10795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心肌血液的需求增加</a:t>
            </a:r>
            <a:r>
              <a:rPr lang="zh-CN" altLang="en-US" sz="240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9122189" y="2276475"/>
            <a:ext cx="93662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心肌血液的供应减少</a:t>
            </a:r>
            <a:r>
              <a:rPr lang="zh-CN" altLang="en-US" sz="240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val 10"/>
          <p:cNvSpPr>
            <a:spLocks noChangeArrowheads="1"/>
          </p:cNvSpPr>
          <p:nvPr/>
        </p:nvSpPr>
        <p:spPr bwMode="auto">
          <a:xfrm>
            <a:off x="2287972" y="2074069"/>
            <a:ext cx="4176936" cy="3816350"/>
          </a:xfrm>
          <a:prstGeom prst="ellipse">
            <a:avLst/>
          </a:prstGeom>
          <a:noFill/>
          <a:ln w="38100">
            <a:solidFill>
              <a:srgbClr val="B2B2B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gray">
          <a:xfrm rot="3465783">
            <a:off x="4615656" y="485192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 rot="16200000">
            <a:off x="3960019" y="254052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 rot="7535209">
            <a:off x="3358357" y="4818583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5194300" y="381607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Group 17"/>
          <p:cNvGrpSpPr/>
          <p:nvPr/>
        </p:nvGrpSpPr>
        <p:grpSpPr bwMode="auto">
          <a:xfrm>
            <a:off x="3995700" y="1570038"/>
            <a:ext cx="719175" cy="719137"/>
            <a:chOff x="2472" y="981"/>
            <a:chExt cx="544" cy="498"/>
          </a:xfrm>
        </p:grpSpPr>
        <p:sp>
          <p:nvSpPr>
            <p:cNvPr id="10" name="Oval 18"/>
            <p:cNvSpPr>
              <a:spLocks noChangeArrowheads="1"/>
            </p:cNvSpPr>
            <p:nvPr/>
          </p:nvSpPr>
          <p:spPr bwMode="gray">
            <a:xfrm>
              <a:off x="2472" y="981"/>
              <a:ext cx="544" cy="498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/>
          </p:nvSpPr>
          <p:spPr bwMode="gray">
            <a:xfrm>
              <a:off x="2590" y="1056"/>
              <a:ext cx="340" cy="311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部位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Group 20"/>
          <p:cNvGrpSpPr/>
          <p:nvPr/>
        </p:nvGrpSpPr>
        <p:grpSpPr bwMode="auto">
          <a:xfrm>
            <a:off x="1979613" y="3586163"/>
            <a:ext cx="719137" cy="647700"/>
            <a:chOff x="1565" y="2659"/>
            <a:chExt cx="227" cy="227"/>
          </a:xfrm>
        </p:grpSpPr>
        <p:sp>
          <p:nvSpPr>
            <p:cNvPr id="13" name="Oval 21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Oval 22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性质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" name="Group 23"/>
          <p:cNvGrpSpPr/>
          <p:nvPr/>
        </p:nvGrpSpPr>
        <p:grpSpPr bwMode="auto">
          <a:xfrm>
            <a:off x="2843167" y="5241925"/>
            <a:ext cx="865233" cy="792163"/>
            <a:chOff x="2109" y="3612"/>
            <a:chExt cx="227" cy="227"/>
          </a:xfrm>
        </p:grpSpPr>
        <p:sp>
          <p:nvSpPr>
            <p:cNvPr id="16" name="Oval 24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Oval 25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  持续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  时间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Group 26"/>
          <p:cNvGrpSpPr/>
          <p:nvPr/>
        </p:nvGrpSpPr>
        <p:grpSpPr bwMode="auto">
          <a:xfrm>
            <a:off x="6084850" y="3657600"/>
            <a:ext cx="719175" cy="649288"/>
            <a:chOff x="3923" y="2659"/>
            <a:chExt cx="227" cy="227"/>
          </a:xfrm>
        </p:grpSpPr>
        <p:sp>
          <p:nvSpPr>
            <p:cNvPr id="19" name="Oval 27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诱因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21" name="Oval 31"/>
          <p:cNvSpPr>
            <a:spLocks noChangeArrowheads="1"/>
          </p:cNvSpPr>
          <p:nvPr/>
        </p:nvSpPr>
        <p:spPr bwMode="gray">
          <a:xfrm>
            <a:off x="5508625" y="5313363"/>
            <a:ext cx="538163" cy="495300"/>
          </a:xfrm>
          <a:prstGeom prst="ellipse">
            <a:avLst/>
          </a:prstGeom>
          <a:gradFill rotWithShape="1">
            <a:gsLst>
              <a:gs pos="0">
                <a:srgbClr val="FF9966">
                  <a:gamma/>
                  <a:tint val="33725"/>
                  <a:invGamma/>
                </a:srgbClr>
              </a:gs>
              <a:gs pos="100000">
                <a:srgbClr val="FF996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rPr>
              <a:t>缓解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方式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Oval 33"/>
          <p:cNvSpPr>
            <a:spLocks noChangeArrowheads="1"/>
          </p:cNvSpPr>
          <p:nvPr/>
        </p:nvSpPr>
        <p:spPr bwMode="auto">
          <a:xfrm>
            <a:off x="3708400" y="3213100"/>
            <a:ext cx="1439863" cy="15113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24" name="Oval 30"/>
          <p:cNvSpPr>
            <a:spLocks noChangeArrowheads="1"/>
          </p:cNvSpPr>
          <p:nvPr/>
        </p:nvSpPr>
        <p:spPr bwMode="gray">
          <a:xfrm>
            <a:off x="5435554" y="5157788"/>
            <a:ext cx="865234" cy="792162"/>
          </a:xfrm>
          <a:prstGeom prst="ellipse">
            <a:avLst/>
          </a:prstGeom>
          <a:gradFill rotWithShape="1">
            <a:gsLst>
              <a:gs pos="0">
                <a:srgbClr val="FF9966">
                  <a:gamma/>
                  <a:tint val="33725"/>
                  <a:invGamma/>
                </a:srgbClr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gray">
          <a:xfrm>
            <a:off x="5508624" y="5350791"/>
            <a:ext cx="538163" cy="495300"/>
          </a:xfrm>
          <a:prstGeom prst="ellipse">
            <a:avLst/>
          </a:prstGeom>
          <a:gradFill rotWithShape="1">
            <a:gsLst>
              <a:gs pos="0">
                <a:srgbClr val="FF9966">
                  <a:gamma/>
                  <a:tint val="33725"/>
                  <a:invGamma/>
                </a:srgbClr>
              </a:gs>
              <a:gs pos="100000">
                <a:srgbClr val="FF996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rPr>
              <a:t>缓解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方式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WordArt 32"/>
          <p:cNvSpPr>
            <a:spLocks noChangeArrowheads="1" noChangeShapeType="1" noTextEdit="1"/>
          </p:cNvSpPr>
          <p:nvPr/>
        </p:nvSpPr>
        <p:spPr bwMode="auto">
          <a:xfrm>
            <a:off x="6563244" y="742792"/>
            <a:ext cx="3095625" cy="6000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心绞痛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 Box 34"/>
          <p:cNvSpPr txBox="1">
            <a:spLocks noChangeArrowheads="1"/>
          </p:cNvSpPr>
          <p:nvPr/>
        </p:nvSpPr>
        <p:spPr bwMode="auto">
          <a:xfrm>
            <a:off x="3881438" y="3568700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49" charset="-122"/>
              </a:rPr>
              <a:t>症状</a:t>
            </a:r>
            <a:endParaRPr lang="zh-CN" altLang="en-US" sz="36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034557" y="1259155"/>
            <a:ext cx="6840537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部位</a:t>
            </a:r>
            <a:r>
              <a:rPr lang="zh-CN" altLang="en-US" sz="3600" b="1" dirty="0">
                <a:solidFill>
                  <a:srgbClr val="FF6600"/>
                </a:solidFill>
                <a:ea typeface="楷体_GB2312" panose="02010609030101010101" pitchFamily="49" charset="-122"/>
              </a:rPr>
              <a:t>：</a:t>
            </a:r>
            <a:r>
              <a:rPr lang="zh-CN" altLang="en-US" sz="3200" b="1" dirty="0">
                <a:solidFill>
                  <a:srgbClr val="000066"/>
                </a:solidFill>
                <a:ea typeface="楷体_GB2312" panose="02010609030101010101" pitchFamily="49" charset="-122"/>
              </a:rPr>
              <a:t>主要在</a:t>
            </a:r>
            <a:r>
              <a:rPr lang="zh-CN" altLang="en-US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胸骨体上段或中段之后</a:t>
            </a:r>
            <a:r>
              <a:rPr lang="zh-CN" altLang="en-US" sz="3200" b="1" dirty="0">
                <a:solidFill>
                  <a:srgbClr val="000066"/>
                </a:solidFill>
                <a:ea typeface="楷体_GB2312" panose="02010609030101010101" pitchFamily="49" charset="-122"/>
              </a:rPr>
              <a:t>，范围约手掌大小，界限不清，常放射至左肩、左臂内侧达无名指和小指，或至颈、咽和下颌部。</a:t>
            </a:r>
            <a:endParaRPr lang="zh-CN" altLang="en-US" sz="3200" b="1" dirty="0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  <p:pic>
        <p:nvPicPr>
          <p:cNvPr id="3" name="Picture 8" descr="angina pectori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869" y="3590326"/>
            <a:ext cx="3600450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293552" y="1544171"/>
            <a:ext cx="4103688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FF6600"/>
                </a:solidFill>
                <a:ea typeface="楷体_GB2312" panose="02010609030101010101" pitchFamily="49" charset="-122"/>
              </a:rPr>
              <a:t>性质：</a:t>
            </a: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胸痛常为</a:t>
            </a:r>
            <a:r>
              <a:rPr lang="zh-CN" altLang="en-US" sz="2800" b="1">
                <a:solidFill>
                  <a:srgbClr val="FF6600"/>
                </a:solidFill>
                <a:ea typeface="楷体_GB2312" panose="02010609030101010101" pitchFamily="49" charset="-122"/>
              </a:rPr>
              <a:t>压迫、发闷</a:t>
            </a: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或</a:t>
            </a:r>
            <a:r>
              <a:rPr lang="zh-CN" altLang="en-US" sz="2800" b="1">
                <a:solidFill>
                  <a:srgbClr val="FF6600"/>
                </a:solidFill>
                <a:ea typeface="楷体_GB2312" panose="02010609030101010101" pitchFamily="49" charset="-122"/>
              </a:rPr>
              <a:t>紧缩性</a:t>
            </a: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，也可有烧灼感，但不尖锐，偶伴</a:t>
            </a:r>
            <a:r>
              <a:rPr lang="zh-CN" altLang="en-US" sz="2800" b="1">
                <a:solidFill>
                  <a:srgbClr val="FF6600"/>
                </a:solidFill>
                <a:ea typeface="楷体_GB2312" panose="02010609030101010101" pitchFamily="49" charset="-122"/>
              </a:rPr>
              <a:t>濒死的恐惧感</a:t>
            </a: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，发作时病人常不自觉地停止原来的活动，直至症状缓解。</a:t>
            </a:r>
            <a:endParaRPr lang="zh-CN" altLang="en-US" sz="2800" b="1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  <p:pic>
        <p:nvPicPr>
          <p:cNvPr id="3" name="Picture 4" descr="图片2 拷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302" y="1521946"/>
            <a:ext cx="3600450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971550" y="1773238"/>
            <a:ext cx="6840538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ea typeface="楷体_GB2312" panose="02010609030101010101" pitchFamily="49" charset="-122"/>
              </a:rPr>
              <a:t>诱因：</a:t>
            </a:r>
            <a:r>
              <a:rPr lang="zh-CN" altLang="en-US" sz="2800" b="1" dirty="0">
                <a:solidFill>
                  <a:srgbClr val="000066"/>
                </a:solidFill>
                <a:ea typeface="楷体_GB2312" panose="02010609030101010101" pitchFamily="49" charset="-122"/>
              </a:rPr>
              <a:t>常由体力劳动、情绪激动、饱食、寒冷、吸烟及心动过速等诱发。疼痛多发生于劳力或激动的</a:t>
            </a:r>
            <a:r>
              <a:rPr lang="zh-CN" altLang="en-US" sz="2800" b="1" dirty="0">
                <a:solidFill>
                  <a:srgbClr val="FF6600"/>
                </a:solidFill>
                <a:ea typeface="楷体_GB2312" panose="02010609030101010101" pitchFamily="49" charset="-122"/>
              </a:rPr>
              <a:t>当时</a:t>
            </a:r>
            <a:r>
              <a:rPr lang="zh-CN" altLang="en-US" sz="2800" b="1" dirty="0">
                <a:solidFill>
                  <a:srgbClr val="000066"/>
                </a:solidFill>
                <a:ea typeface="楷体_GB2312" panose="02010609030101010101" pitchFamily="49" charset="-122"/>
              </a:rPr>
              <a:t>，而不是在劳累之后。</a:t>
            </a:r>
            <a:endParaRPr lang="zh-CN" altLang="en-US" sz="2800" b="1" dirty="0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538538"/>
            <a:ext cx="3024187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71550" y="2540702"/>
            <a:ext cx="10385452" cy="157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持续时间：</a:t>
            </a: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疼痛出现后常逐步加重，然后在</a:t>
            </a:r>
            <a:r>
              <a:rPr lang="en-US" altLang="zh-CN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5min</a:t>
            </a: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内逐渐消失，可数日或数周发作</a:t>
            </a:r>
            <a:r>
              <a:rPr lang="en-US" altLang="zh-CN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次，或一日内发作多次。</a:t>
            </a:r>
            <a:endParaRPr lang="zh-CN" altLang="en-US" sz="32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279372" y="1142206"/>
            <a:ext cx="6840537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ea typeface="楷体_GB2312" panose="02010609030101010101" pitchFamily="49" charset="-122"/>
              </a:rPr>
              <a:t>缓解方式：</a:t>
            </a:r>
            <a:r>
              <a:rPr lang="zh-CN" altLang="en-US" sz="3200" b="1" dirty="0">
                <a:solidFill>
                  <a:srgbClr val="000066"/>
                </a:solidFill>
                <a:ea typeface="楷体_GB2312" panose="02010609030101010101" pitchFamily="49" charset="-122"/>
              </a:rPr>
              <a:t>休息或舌下含服硝酸甘油后几分钟内缓解。</a:t>
            </a:r>
            <a:endParaRPr lang="zh-CN" altLang="en-US" sz="3200" b="1" dirty="0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  <p:pic>
        <p:nvPicPr>
          <p:cNvPr id="3" name="Picture 4" descr="i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412" y="2731787"/>
            <a:ext cx="201612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072977" y="1747581"/>
            <a:ext cx="10199500" cy="149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ea typeface="楷体_GB2312" panose="02010609030101010101" pitchFamily="49" charset="-122"/>
              </a:rPr>
              <a:t>体征：</a:t>
            </a:r>
            <a:r>
              <a:rPr lang="zh-CN" altLang="en-US" sz="2800" b="1" dirty="0">
                <a:solidFill>
                  <a:srgbClr val="000066"/>
                </a:solidFill>
                <a:ea typeface="楷体_GB2312" panose="02010609030101010101" pitchFamily="49" charset="-122"/>
              </a:rPr>
              <a:t>发作时常有心率加快、血压升高、面色苍白、冷汗，部分病人有暂时性心尖部收缩期杂音、舒张期奔马律。</a:t>
            </a:r>
            <a:endParaRPr lang="zh-CN" altLang="en-US" sz="2800" b="1" dirty="0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辅助检查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Text Box 65"/>
          <p:cNvSpPr txBox="1">
            <a:spLocks noChangeArrowheads="1"/>
          </p:cNvSpPr>
          <p:nvPr/>
        </p:nvSpPr>
        <p:spPr bwMode="auto">
          <a:xfrm>
            <a:off x="1469127" y="1414962"/>
            <a:ext cx="72009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99FF33"/>
              </a:buClr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心电图</a:t>
            </a:r>
            <a:r>
              <a:rPr lang="en-US" altLang="zh-CN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诊断心绞痛最常用方法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99FF33"/>
              </a:buClr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放射性核素检查</a:t>
            </a:r>
            <a:endParaRPr lang="zh-CN" altLang="en-US" sz="32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99FF33"/>
              </a:buClr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冠状动脉造影</a:t>
            </a:r>
            <a:r>
              <a:rPr lang="zh-CN" altLang="en-US" sz="3200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诊断冠心病的金标准</a:t>
            </a:r>
            <a:endParaRPr lang="en-US" altLang="zh-CN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AutoShape 67"/>
          <p:cNvSpPr>
            <a:spLocks noChangeArrowheads="1"/>
          </p:cNvSpPr>
          <p:nvPr/>
        </p:nvSpPr>
        <p:spPr bwMode="auto">
          <a:xfrm>
            <a:off x="5758330" y="767262"/>
            <a:ext cx="3743325" cy="1295400"/>
          </a:xfrm>
          <a:prstGeom prst="wedgeRoundRectCallout">
            <a:avLst>
              <a:gd name="adj1" fmla="val -70102"/>
              <a:gd name="adj2" fmla="val 84926"/>
              <a:gd name="adj3" fmla="val 16667"/>
            </a:avLst>
          </a:prstGeom>
          <a:noFill/>
          <a:ln w="57150" cmpd="thickThin">
            <a:solidFill>
              <a:srgbClr val="00FF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pic>
        <p:nvPicPr>
          <p:cNvPr id="6" name="Picture 68" descr="循环系统疾病护理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500563"/>
            <a:ext cx="2430463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5696191" y="875212"/>
            <a:ext cx="41052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66"/>
              </a:buClr>
              <a:buSzPct val="100000"/>
              <a:buFont typeface="宋体" panose="02010600030101010101" pitchFamily="2" charset="-122"/>
              <a:buChar char="•"/>
            </a:pP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静息心电图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66"/>
              </a:buClr>
              <a:buSzPct val="100000"/>
              <a:buFont typeface="宋体" panose="02010600030101010101" pitchFamily="2" charset="-122"/>
              <a:buChar char="•"/>
            </a:pP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发作时心电图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66"/>
              </a:buClr>
              <a:buSzPct val="100000"/>
              <a:buFont typeface="宋体" panose="02010600030101010101" pitchFamily="2" charset="-122"/>
              <a:buChar char="•"/>
            </a:pPr>
            <a:r>
              <a:rPr lang="en-US" altLang="zh-CN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24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小时动态心电图监测</a:t>
            </a:r>
            <a:endParaRPr lang="zh-CN" altLang="en-US" sz="2400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44320"/>
            <a:ext cx="10870565" cy="448691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095043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诊  断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1"/>
          <p:cNvSpPr txBox="1">
            <a:spLocks noChangeArrowheads="1"/>
          </p:cNvSpPr>
          <p:nvPr/>
        </p:nvSpPr>
        <p:spPr bwMode="auto">
          <a:xfrm>
            <a:off x="956662" y="2006053"/>
            <a:ext cx="8229600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20"/>
                </a:solidFill>
                <a:ea typeface="宋体" panose="02010600030101010101" pitchFamily="2" charset="-122"/>
              </a:rPr>
              <a:t>根据冠心病的各种危险因素、典型的发作性胸痛和心肌缺血的检查证据，除外其他原因引起的心绞痛，一般即可建立诊断。</a:t>
            </a:r>
            <a:endParaRPr lang="zh-CN" altLang="en-US" dirty="0">
              <a:solidFill>
                <a:srgbClr val="00002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内分泌与代谢性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风湿性</a:t>
              </a: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39984"/>
            <a:chOff x="1397186" y="3857714"/>
            <a:chExt cx="4225649" cy="549589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71922" cy="549351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血液系统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外科学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总论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706931"/>
            <a:ext cx="10857331" cy="5324299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095043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  疗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/>
        </p:nvSpPr>
        <p:spPr bwMode="auto">
          <a:xfrm>
            <a:off x="661035" y="2499673"/>
            <a:ext cx="885666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36A4D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．缓解期治疗 </a:t>
            </a:r>
            <a:endParaRPr lang="zh-CN" altLang="en-US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</a:pP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①控制危险因素，避免诱因。</a:t>
            </a:r>
            <a:endParaRPr lang="zh-CN" altLang="en-US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</a:pP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②使用预防心绞痛发作的药物，如硝酸酯制剂、</a:t>
            </a:r>
            <a:r>
              <a:rPr lang="en-US" altLang="zh-CN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β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受体阻滞剂、钙通道阻滞剂及抗血小板药物等。</a:t>
            </a:r>
            <a:endParaRPr lang="zh-CN" altLang="en-US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</a:pP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③经皮腔内冠状动脉成形术及支架植入术。</a:t>
            </a:r>
            <a:endParaRPr lang="zh-CN" altLang="en-US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</a:pP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④行主动脉</a:t>
            </a:r>
            <a:r>
              <a:rPr lang="en-US" altLang="zh-CN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冠状动脉旁路移植手术。</a:t>
            </a:r>
            <a:endParaRPr lang="zh-CN" altLang="en-US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673634" y="881310"/>
            <a:ext cx="84867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Font typeface="Wingdings" panose="05000000000000000000" pitchFamily="2" charset="2"/>
              <a:buChar char="u"/>
            </a:pPr>
            <a:r>
              <a:rPr lang="en-US" altLang="zh-CN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．发作时治疗 </a:t>
            </a:r>
            <a:endParaRPr lang="zh-CN" altLang="en-US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</a:pP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立即休息；</a:t>
            </a: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首选</a:t>
            </a:r>
            <a:r>
              <a:rPr lang="zh-CN" altLang="en-US" u="sng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硝酸酯制剂 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，硝酸甘油或硝酸异山梨酯。</a:t>
            </a: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舌下含服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u="sng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1—2min</a:t>
            </a:r>
            <a:r>
              <a:rPr lang="zh-CN" altLang="en-US" u="sng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起效。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同时可配合吸氧（</a:t>
            </a:r>
            <a:r>
              <a:rPr lang="en-US" altLang="zh-CN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2—4L/min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2105025" y="2260600"/>
            <a:ext cx="5187950" cy="19748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心肌梗死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57200" y="692150"/>
            <a:ext cx="83629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50000"/>
              </a:spcAft>
              <a:buClr>
                <a:srgbClr val="3B5AB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6A4D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50000"/>
              </a:spcAft>
              <a:buClr>
                <a:srgbClr val="3B5AB1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/>
                <a:ea typeface="楷体_GB2312" panose="02010609030101010101" pitchFamily="49" charset="-122"/>
                <a:cs typeface="+mn-cs"/>
              </a:rPr>
              <a:t>临床特征：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/>
                <a:ea typeface="楷体_GB2312" panose="02010609030101010101" pitchFamily="49" charset="-122"/>
                <a:cs typeface="+mn-cs"/>
              </a:rPr>
              <a:t>持久的胸骨后剧烈疼痛、心肌酶增高及心电图进行性改变，甚至发生心律失常、休克及心力衰竭等。是冠心病的严重类型。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/>
              <a:ea typeface="楷体_GB2312" panose="02010609030101010101" pitchFamily="49" charset="-122"/>
              <a:cs typeface="+mn-cs"/>
            </a:endParaRPr>
          </a:p>
        </p:txBody>
      </p:sp>
      <p:graphicFrame>
        <p:nvGraphicFramePr>
          <p:cNvPr id="3" name="Object 4"/>
          <p:cNvGraphicFramePr/>
          <p:nvPr/>
        </p:nvGraphicFramePr>
        <p:xfrm>
          <a:off x="755650" y="2565400"/>
          <a:ext cx="7632700" cy="378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3810000" imgH="3048000" progId="MSPhotoEd.3">
                  <p:embed/>
                </p:oleObj>
              </mc:Choice>
              <mc:Fallback>
                <p:oleObj name="" r:id="rId1" imgW="3810000" imgH="3048000" progId="MSPhotoEd.3">
                  <p:embed/>
                  <p:pic>
                    <p:nvPicPr>
                      <p:cNvPr id="0" name="Object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167" t="18190" r="2361" b="22957"/>
                      <a:stretch>
                        <a:fillRect/>
                      </a:stretch>
                    </p:blipFill>
                    <p:spPr bwMode="auto">
                      <a:xfrm>
                        <a:off x="755650" y="2565400"/>
                        <a:ext cx="7632700" cy="3787775"/>
                      </a:xfrm>
                      <a:prstGeom prst="rect">
                        <a:avLst/>
                      </a:prstGeom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755650" y="692150"/>
            <a:ext cx="82296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B5AB1"/>
              </a:buClr>
              <a:buFont typeface="Wingdings" panose="05000000000000000000" pitchFamily="2" charset="2"/>
              <a:buChar char="v"/>
            </a:pPr>
            <a:endParaRPr lang="zh-CN" altLang="en-US" sz="2400" dirty="0">
              <a:solidFill>
                <a:srgbClr val="36A4D0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B5AB1"/>
              </a:buClr>
              <a:buSzPct val="100000"/>
              <a:buFont typeface="Wingdings" panose="05000000000000000000" pitchFamily="2" charset="2"/>
              <a:buChar char="v"/>
            </a:pPr>
            <a:r>
              <a:rPr lang="zh-CN" altLang="en-US" sz="3600" dirty="0">
                <a:solidFill>
                  <a:srgbClr val="000020"/>
                </a:solidFill>
                <a:ea typeface="楷体_GB2312" panose="02010609030101010101" pitchFamily="49" charset="-122"/>
              </a:rPr>
              <a:t>二、发病机制</a:t>
            </a:r>
            <a:r>
              <a:rPr lang="zh-CN" altLang="en-US" sz="2800" dirty="0">
                <a:solidFill>
                  <a:srgbClr val="000020"/>
                </a:solidFill>
                <a:ea typeface="楷体_GB2312" panose="0201060903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66"/>
                </a:solidFill>
                <a:ea typeface="楷体_GB2312" panose="02010609030101010101" pitchFamily="49" charset="-122"/>
              </a:rPr>
              <a:t>最基本的病因是冠状动脉粥样硬化</a:t>
            </a:r>
            <a:r>
              <a:rPr lang="zh-CN" altLang="en-US" sz="2400" dirty="0">
                <a:solidFill>
                  <a:srgbClr val="36A4D0"/>
                </a:solidFill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36A4D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Picture 10" descr="HrtView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44675"/>
            <a:ext cx="8208962" cy="4327525"/>
          </a:xfrm>
          <a:prstGeom prst="rect">
            <a:avLst/>
          </a:prstGeom>
          <a:noFill/>
          <a:ln w="38100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610361" y="1113198"/>
            <a:ext cx="375761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360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>
                <a:solidFill>
                  <a:srgbClr val="00002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先兆表现</a:t>
            </a:r>
            <a:endParaRPr lang="zh-CN" altLang="en-US" sz="3600" dirty="0">
              <a:solidFill>
                <a:srgbClr val="00002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97231" y="87486"/>
            <a:ext cx="57610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2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三、临床表现</a:t>
            </a:r>
            <a:endParaRPr lang="zh-CN" altLang="en-US" sz="3600" b="1" dirty="0">
              <a:solidFill>
                <a:srgbClr val="00002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00113" y="2420938"/>
            <a:ext cx="734377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66"/>
              </a:buClr>
              <a:buSzPct val="100000"/>
              <a:buFont typeface="Times New Roman" panose="02020603050405020304" pitchFamily="18" charset="0"/>
              <a:buChar char="•"/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发病前数日有乏力，胸部不适，活动时心悸、气急、烦躁、心绞痛等前驱症状。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66"/>
              </a:buClr>
              <a:buSzPct val="100000"/>
            </a:pP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66"/>
              </a:buClr>
              <a:buSzPct val="100000"/>
              <a:buFont typeface="Times New Roman" panose="02020603050405020304" pitchFamily="18" charset="0"/>
              <a:buChar char="•"/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心绞痛发作较以往频繁、性质较剧、持续时间长，硝酸甘油疗效差，诱发因素不明显。</a:t>
            </a:r>
            <a:endParaRPr lang="zh-CN" altLang="en-US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>
            <a:spLocks noChangeArrowheads="1"/>
          </p:cNvSpPr>
          <p:nvPr/>
        </p:nvSpPr>
        <p:spPr bwMode="auto">
          <a:xfrm>
            <a:off x="3438792" y="1645638"/>
            <a:ext cx="4176713" cy="3816350"/>
          </a:xfrm>
          <a:prstGeom prst="ellipse">
            <a:avLst/>
          </a:prstGeom>
          <a:noFill/>
          <a:ln w="38100">
            <a:solidFill>
              <a:srgbClr val="B2B2B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gray">
          <a:xfrm rot="16200000">
            <a:off x="5058836" y="211315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gray">
          <a:xfrm rot="7535209">
            <a:off x="4457174" y="4391219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gray">
          <a:xfrm>
            <a:off x="6293117" y="338871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gray">
          <a:xfrm rot="10800000">
            <a:off x="3883292" y="338236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rgbClr val="36A4D0">
                  <a:gamma/>
                  <a:shade val="89020"/>
                  <a:invGamma/>
                  <a:alpha val="0"/>
                </a:srgbClr>
              </a:gs>
              <a:gs pos="100000">
                <a:srgbClr val="36A4D0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Group 9"/>
          <p:cNvGrpSpPr/>
          <p:nvPr/>
        </p:nvGrpSpPr>
        <p:grpSpPr bwMode="auto">
          <a:xfrm>
            <a:off x="5076735" y="1142401"/>
            <a:ext cx="719137" cy="719137"/>
            <a:chOff x="2472" y="981"/>
            <a:chExt cx="544" cy="498"/>
          </a:xfrm>
        </p:grpSpPr>
        <p:sp>
          <p:nvSpPr>
            <p:cNvPr id="8" name="Oval 10"/>
            <p:cNvSpPr>
              <a:spLocks noChangeArrowheads="1"/>
            </p:cNvSpPr>
            <p:nvPr/>
          </p:nvSpPr>
          <p:spPr bwMode="gray">
            <a:xfrm>
              <a:off x="2472" y="981"/>
              <a:ext cx="544" cy="498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gray">
            <a:xfrm>
              <a:off x="2590" y="1056"/>
              <a:ext cx="340" cy="311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疼痛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0" name="Oval 14"/>
          <p:cNvSpPr>
            <a:spLocks noChangeArrowheads="1"/>
          </p:cNvSpPr>
          <p:nvPr/>
        </p:nvSpPr>
        <p:spPr bwMode="gray">
          <a:xfrm>
            <a:off x="3060610" y="3085501"/>
            <a:ext cx="720725" cy="792162"/>
          </a:xfrm>
          <a:prstGeom prst="ellipse">
            <a:avLst/>
          </a:prstGeom>
          <a:gradFill rotWithShape="1">
            <a:gsLst>
              <a:gs pos="0">
                <a:srgbClr val="FF9966">
                  <a:gamma/>
                  <a:tint val="33725"/>
                  <a:invGamma/>
                </a:srgbClr>
              </a:gs>
              <a:gs pos="100000">
                <a:srgbClr val="FF996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全身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rPr>
              <a:t>症状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1" name="Group 15"/>
          <p:cNvGrpSpPr/>
          <p:nvPr/>
        </p:nvGrpSpPr>
        <p:grpSpPr bwMode="auto">
          <a:xfrm>
            <a:off x="3924210" y="4814288"/>
            <a:ext cx="865187" cy="792163"/>
            <a:chOff x="2109" y="3612"/>
            <a:chExt cx="227" cy="227"/>
          </a:xfrm>
        </p:grpSpPr>
        <p:sp>
          <p:nvSpPr>
            <p:cNvPr id="12" name="Oval 16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Oval 17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anose="02010609030101010101" pitchFamily="49" charset="-122"/>
                </a:rPr>
                <a:t>胃肠道症状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4" name="Group 18"/>
          <p:cNvGrpSpPr/>
          <p:nvPr/>
        </p:nvGrpSpPr>
        <p:grpSpPr bwMode="auto">
          <a:xfrm>
            <a:off x="7183705" y="3301401"/>
            <a:ext cx="719137" cy="720725"/>
            <a:chOff x="3923" y="2659"/>
            <a:chExt cx="227" cy="227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Oval 20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rgbClr val="FF9966">
                    <a:gamma/>
                    <a:tint val="33725"/>
                    <a:invGamma/>
                  </a:srgbClr>
                </a:gs>
                <a:gs pos="100000">
                  <a:srgbClr val="FF996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心律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失常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7" name="Oval 21"/>
          <p:cNvSpPr>
            <a:spLocks noChangeArrowheads="1"/>
          </p:cNvSpPr>
          <p:nvPr/>
        </p:nvSpPr>
        <p:spPr bwMode="gray">
          <a:xfrm>
            <a:off x="6534417" y="4742851"/>
            <a:ext cx="865188" cy="792162"/>
          </a:xfrm>
          <a:prstGeom prst="ellipse">
            <a:avLst/>
          </a:prstGeom>
          <a:gradFill rotWithShape="1">
            <a:gsLst>
              <a:gs pos="0">
                <a:srgbClr val="FF9966">
                  <a:gamma/>
                  <a:tint val="33725"/>
                  <a:invGamma/>
                </a:srgbClr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Oval 23"/>
          <p:cNvSpPr>
            <a:spLocks noChangeArrowheads="1"/>
          </p:cNvSpPr>
          <p:nvPr/>
        </p:nvSpPr>
        <p:spPr bwMode="gray">
          <a:xfrm>
            <a:off x="4670692" y="2672751"/>
            <a:ext cx="1690688" cy="1690687"/>
          </a:xfrm>
          <a:prstGeom prst="ellipse">
            <a:avLst/>
          </a:prstGeom>
          <a:gradFill rotWithShape="1">
            <a:gsLst>
              <a:gs pos="0">
                <a:srgbClr val="3B5AB1">
                  <a:gamma/>
                  <a:shade val="63529"/>
                  <a:invGamma/>
                </a:srgbClr>
              </a:gs>
              <a:gs pos="100000">
                <a:srgbClr val="3B5AB1">
                  <a:alpha val="0"/>
                </a:srgb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2052547" y="1069376"/>
            <a:ext cx="23764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D91DB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症 状</a:t>
            </a:r>
            <a:endParaRPr lang="en-US" altLang="zh-CN" sz="3600" b="1" dirty="0">
              <a:solidFill>
                <a:srgbClr val="D91DB5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gray">
          <a:xfrm>
            <a:off x="6656054" y="4941857"/>
            <a:ext cx="538163" cy="495300"/>
          </a:xfrm>
          <a:prstGeom prst="ellipse">
            <a:avLst/>
          </a:prstGeom>
          <a:gradFill rotWithShape="1">
            <a:gsLst>
              <a:gs pos="0">
                <a:srgbClr val="FF9966">
                  <a:gamma/>
                  <a:tint val="33725"/>
                  <a:invGamma/>
                </a:srgbClr>
              </a:gs>
              <a:gs pos="100000">
                <a:srgbClr val="FF996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休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</a:rPr>
              <a:t>克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心衰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827088" y="2069773"/>
            <a:ext cx="111523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疼痛：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最早最突出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的症状。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持续时间较长，可达数小时或                   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数日，休息和含服硝酸甘油多              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不能缓解。</a:t>
            </a:r>
            <a:endParaRPr lang="zh-CN" altLang="en-US" sz="2800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00113" y="2167766"/>
            <a:ext cx="9880586" cy="2139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全身症状：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发病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～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天后可有发热、心动过速、白细胞增高及血沉增快等，体温一般在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38℃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左右，很少超过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39℃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，持续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周左右。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11307" y="1840247"/>
            <a:ext cx="6840537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胃肠道症状：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疼痛剧烈时常伴恶心、呕吐、上腹部胀痛，与</a:t>
            </a:r>
            <a:r>
              <a:rPr lang="zh-CN" altLang="en-US" sz="2800" b="1" u="sng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迷走神经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受坏死心肌刺激和心排血量降低，组织灌注不足等有关。</a:t>
            </a:r>
            <a:r>
              <a:rPr lang="zh-CN" altLang="en-US" sz="2800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575" y="4209131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513850" y="4184400"/>
            <a:ext cx="2303462" cy="457200"/>
          </a:xfrm>
          <a:prstGeom prst="rect">
            <a:avLst/>
          </a:prstGeom>
          <a:solidFill>
            <a:srgbClr val="FFFFE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</a:rPr>
              <a:t>室性期前收缩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099511" y="2031249"/>
            <a:ext cx="90537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以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室性心律失常最多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室颤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是急性心肌梗死早期，特别是</a:t>
            </a:r>
            <a:r>
              <a:rPr lang="zh-CN" altLang="en-US" sz="2400" b="1" u="sng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入院前主要的死因。</a:t>
            </a:r>
            <a:r>
              <a:rPr lang="zh-CN" altLang="en-US" sz="2400" b="1" dirty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前壁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心肌梗死易发生室性心律失常，</a:t>
            </a:r>
            <a:r>
              <a:rPr lang="zh-CN" altLang="en-US" sz="2400" b="1" dirty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下壁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心肌梗死易发生房室传导阻滞及窦性心动过缓。</a:t>
            </a: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发病后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48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小时内是最危机的时期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827088" y="1341438"/>
            <a:ext cx="2881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ea typeface="楷体_GB2312" panose="02010609030101010101" pitchFamily="49" charset="-122"/>
              </a:rPr>
              <a:t>心律失常：</a:t>
            </a:r>
            <a:endParaRPr lang="zh-CN" altLang="en-US" sz="3200" b="1" dirty="0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项目六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循环系统疾病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p:transition spd="med">
    <p:newsfla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619249" y="2164591"/>
            <a:ext cx="9323471" cy="2139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休克</a:t>
            </a:r>
            <a:r>
              <a:rPr lang="zh-CN" altLang="en-US" sz="36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起病后数小时至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周内发生，表现为收缩压低于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80mmHg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，烦躁不安、面色苍白、皮肤湿冷、脉搏细速、尿量减少、神志迟钝甚至昏厥。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58888" y="2021275"/>
            <a:ext cx="10159586" cy="213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6600"/>
                </a:solidFill>
                <a:ea typeface="楷体_GB2312" panose="02010609030101010101" pitchFamily="49" charset="-122"/>
              </a:rPr>
              <a:t>心力衰竭：</a:t>
            </a:r>
            <a:r>
              <a:rPr lang="zh-CN" altLang="en-US" sz="2800" b="1" dirty="0">
                <a:solidFill>
                  <a:srgbClr val="000066"/>
                </a:solidFill>
                <a:ea typeface="楷体_GB2312" panose="02010609030101010101" pitchFamily="49" charset="-122"/>
              </a:rPr>
              <a:t>主要为</a:t>
            </a:r>
            <a:r>
              <a:rPr lang="zh-CN" altLang="en-US" sz="2800" b="1" u="sng" dirty="0">
                <a:solidFill>
                  <a:srgbClr val="000066"/>
                </a:solidFill>
                <a:ea typeface="楷体_GB2312" panose="02010609030101010101" pitchFamily="49" charset="-122"/>
              </a:rPr>
              <a:t>急性左心衰</a:t>
            </a:r>
            <a:r>
              <a:rPr lang="zh-CN" altLang="en-US" sz="2800" b="1" dirty="0">
                <a:solidFill>
                  <a:srgbClr val="000066"/>
                </a:solidFill>
                <a:ea typeface="楷体_GB2312" panose="02010609030101010101" pitchFamily="49" charset="-122"/>
              </a:rPr>
              <a:t>竭，可在起病最初几日内发生，或在疼痛、休克好转阶段发生。表现为呼吸困难、咳嗽、发绀及烦躁等，重者出现肺水肿。</a:t>
            </a:r>
            <a:endParaRPr lang="zh-CN" altLang="en-US" sz="2800" b="1" dirty="0">
              <a:solidFill>
                <a:srgbClr val="000099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187450" y="2485524"/>
            <a:ext cx="10238708" cy="19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心浊音界增大。心率增快或减慢；心尖区第一心音减弱；可闻及舒张期奔马律；部分病人出现心包摩擦音。血压下降。出现心律失常、休克及心力衰竭时有相应的体征。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547813" y="1412875"/>
            <a:ext cx="24479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/>
            <a:r>
              <a:rPr lang="zh-CN" altLang="en-US" sz="3200">
                <a:solidFill>
                  <a:srgbClr val="D91DB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体  征</a:t>
            </a:r>
            <a:endParaRPr lang="zh-CN" altLang="en-US" sz="3200">
              <a:solidFill>
                <a:srgbClr val="D91DB5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1" eaLnBrk="1" hangingPunct="1"/>
            <a:endParaRPr lang="zh-CN" altLang="en-US" sz="3200">
              <a:solidFill>
                <a:srgbClr val="D91DB5"/>
              </a:solidFill>
              <a:ea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331913" y="2276475"/>
            <a:ext cx="6840537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</a:pPr>
            <a:r>
              <a:rPr lang="zh-CN" altLang="en-US" sz="3200" b="1">
                <a:solidFill>
                  <a:srgbClr val="000066"/>
                </a:solidFill>
                <a:ea typeface="楷体_GB2312" panose="02010609030101010101" pitchFamily="49" charset="-122"/>
              </a:rPr>
              <a:t>①乳头肌功能失调或断裂</a:t>
            </a:r>
            <a:endParaRPr lang="zh-CN" altLang="en-US" sz="3200" b="1">
              <a:solidFill>
                <a:srgbClr val="000066"/>
              </a:solidFill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</a:pPr>
            <a:r>
              <a:rPr lang="zh-CN" altLang="en-US" sz="3200" b="1">
                <a:solidFill>
                  <a:srgbClr val="000066"/>
                </a:solidFill>
                <a:ea typeface="楷体_GB2312" panose="02010609030101010101" pitchFamily="49" charset="-122"/>
              </a:rPr>
              <a:t>②心脏破裂</a:t>
            </a:r>
            <a:endParaRPr lang="zh-CN" altLang="en-US" sz="3200" b="1">
              <a:solidFill>
                <a:srgbClr val="000066"/>
              </a:solidFill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</a:pPr>
            <a:r>
              <a:rPr lang="zh-CN" altLang="en-US" sz="3200" b="1">
                <a:solidFill>
                  <a:srgbClr val="000066"/>
                </a:solidFill>
                <a:ea typeface="楷体_GB2312" panose="02010609030101010101" pitchFamily="49" charset="-122"/>
              </a:rPr>
              <a:t>③栓塞</a:t>
            </a:r>
            <a:endParaRPr lang="zh-CN" altLang="en-US" sz="3200" b="1">
              <a:solidFill>
                <a:srgbClr val="000066"/>
              </a:solidFill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</a:pPr>
            <a:r>
              <a:rPr lang="zh-CN" altLang="en-US" sz="3200" b="1">
                <a:solidFill>
                  <a:srgbClr val="000066"/>
                </a:solidFill>
                <a:ea typeface="楷体_GB2312" panose="02010609030101010101" pitchFamily="49" charset="-122"/>
              </a:rPr>
              <a:t>④心室壁瘤</a:t>
            </a:r>
            <a:endParaRPr lang="zh-CN" altLang="en-US" sz="3200" b="1">
              <a:solidFill>
                <a:srgbClr val="000066"/>
              </a:solidFill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36A4D0"/>
              </a:buClr>
              <a:buSzPct val="100000"/>
            </a:pPr>
            <a:r>
              <a:rPr lang="zh-CN" altLang="en-US" sz="3200" b="1">
                <a:solidFill>
                  <a:srgbClr val="000066"/>
                </a:solidFill>
                <a:ea typeface="楷体_GB2312" panose="02010609030101010101" pitchFamily="49" charset="-122"/>
              </a:rPr>
              <a:t>⑤心肌梗死后综合征</a:t>
            </a:r>
            <a:endParaRPr lang="zh-CN" altLang="en-US" sz="3200" b="1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547813" y="1412875"/>
            <a:ext cx="24479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D91DB5"/>
                </a:solidFill>
                <a:ea typeface="楷体_GB2312" panose="02010609030101010101" pitchFamily="49" charset="-122"/>
              </a:rPr>
              <a:t>并发症</a:t>
            </a:r>
            <a:endParaRPr lang="zh-CN" altLang="en-US" sz="3600">
              <a:solidFill>
                <a:srgbClr val="D91DB5"/>
              </a:solidFill>
              <a:ea typeface="楷体_GB2312" panose="02010609030101010101" pitchFamily="49" charset="-122"/>
            </a:endParaRPr>
          </a:p>
          <a:p>
            <a:pPr eaLnBrk="1" hangingPunct="1"/>
            <a:endParaRPr lang="zh-CN" altLang="en-US" sz="3600">
              <a:solidFill>
                <a:srgbClr val="D91DB5"/>
              </a:solidFill>
              <a:ea typeface="楷体_GB2312" panose="0201060903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2890838" y="1700213"/>
            <a:ext cx="2084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心电图检查</a:t>
            </a:r>
            <a:r>
              <a:rPr lang="zh-CN" altLang="en-US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348038" y="2349500"/>
            <a:ext cx="19700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实验室检查</a:t>
            </a:r>
            <a:endParaRPr lang="zh-CN" altLang="en-US" sz="2800" b="1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4211638" y="3716338"/>
            <a:ext cx="239077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冠状动脉造影</a:t>
            </a:r>
            <a:r>
              <a:rPr lang="zh-CN" altLang="en-US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endParaRPr lang="zh-CN" altLang="en-US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b="1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643438" y="4437063"/>
            <a:ext cx="26844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放射性核素检查</a:t>
            </a:r>
            <a:endParaRPr lang="zh-CN" altLang="en-US" sz="2800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779838" y="2997200"/>
            <a:ext cx="19700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  <a:ea typeface="楷体_GB2312" panose="02010609030101010101" pitchFamily="49" charset="-122"/>
              </a:rPr>
              <a:t>超声心动图</a:t>
            </a:r>
            <a:endParaRPr lang="zh-CN" altLang="en-US" sz="2800" b="1">
              <a:solidFill>
                <a:srgbClr val="000066"/>
              </a:solidFill>
              <a:ea typeface="楷体_GB2312" panose="02010609030101010101" pitchFamily="49" charset="-122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11563"/>
            <a:ext cx="3744913" cy="271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355725" y="-76994"/>
            <a:ext cx="79248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0020"/>
                </a:solidFill>
                <a:ea typeface="楷体_GB2312" panose="02010609030101010101" pitchFamily="49" charset="-122"/>
              </a:rPr>
              <a:t>四、辅助检查</a:t>
            </a:r>
            <a:endParaRPr lang="zh-CN" altLang="en-US" dirty="0">
              <a:solidFill>
                <a:srgbClr val="00002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T segment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" t="3957" b="2039"/>
          <a:stretch>
            <a:fillRect/>
          </a:stretch>
        </p:blipFill>
        <p:spPr bwMode="auto">
          <a:xfrm>
            <a:off x="1331913" y="1773238"/>
            <a:ext cx="735330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95288" y="1989138"/>
            <a:ext cx="671512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心电图特征性改变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692275" y="1628775"/>
            <a:ext cx="6264275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实验室检查：</a:t>
            </a:r>
            <a:endParaRPr lang="zh-CN" altLang="en-US" sz="3200" b="1" dirty="0">
              <a:solidFill>
                <a:srgbClr val="FF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solidFill>
                <a:srgbClr val="FF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66"/>
              </a:buClr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肌钙蛋白（</a:t>
            </a:r>
            <a:r>
              <a:rPr lang="en-US" altLang="zh-CN" sz="2800" b="1" dirty="0" err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cTn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I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或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T  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出现和增高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血清心肌酶高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CK   ASK   LDH</a:t>
            </a:r>
            <a:endParaRPr lang="en-US" altLang="zh-CN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血肌红蛋白增高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646" y="4082103"/>
            <a:ext cx="21590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6561"/>
          <p:cNvSpPr>
            <a:spLocks noGrp="1" noChangeArrowheads="1"/>
          </p:cNvSpPr>
          <p:nvPr/>
        </p:nvSpPr>
        <p:spPr bwMode="auto">
          <a:xfrm>
            <a:off x="4341479" y="0"/>
            <a:ext cx="295275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20"/>
                </a:solidFill>
                <a:ea typeface="宋体" panose="02010600030101010101" pitchFamily="2" charset="-122"/>
              </a:rPr>
              <a:t>五、诊   断</a:t>
            </a:r>
            <a:endParaRPr lang="zh-CN" altLang="en-US" sz="3200" b="1" dirty="0">
              <a:solidFill>
                <a:srgbClr val="000020"/>
              </a:solidFill>
              <a:ea typeface="宋体" panose="02010600030101010101" pitchFamily="2" charset="-122"/>
            </a:endParaRPr>
          </a:p>
        </p:txBody>
      </p:sp>
      <p:sp>
        <p:nvSpPr>
          <p:cNvPr id="3" name="内容占位符 1"/>
          <p:cNvSpPr txBox="1">
            <a:spLocks noChangeArrowheads="1"/>
          </p:cNvSpPr>
          <p:nvPr/>
        </p:nvSpPr>
        <p:spPr bwMode="auto">
          <a:xfrm>
            <a:off x="1141079" y="1181100"/>
            <a:ext cx="8229600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20"/>
                </a:solidFill>
                <a:ea typeface="宋体" panose="02010600030101010101" pitchFamily="2" charset="-122"/>
              </a:rPr>
              <a:t>AMI的诊断标准：必须至少具备下列3条标准的2条：①缺血性胸痛的特点</a:t>
            </a:r>
            <a:endParaRPr lang="en-US" altLang="zh-CN" dirty="0">
              <a:solidFill>
                <a:srgbClr val="00002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20"/>
                </a:solidFill>
                <a:ea typeface="宋体" panose="02010600030101010101" pitchFamily="2" charset="-122"/>
              </a:rPr>
              <a:t>②心电图的动态演变</a:t>
            </a:r>
            <a:endParaRPr lang="en-US" altLang="zh-CN" dirty="0">
              <a:solidFill>
                <a:srgbClr val="00002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20"/>
                </a:solidFill>
                <a:ea typeface="宋体" panose="02010600030101010101" pitchFamily="2" charset="-122"/>
              </a:rPr>
              <a:t>③血清心肌坏死标志物浓度的动态改变。</a:t>
            </a:r>
            <a:endParaRPr lang="zh-CN" altLang="en-US" dirty="0">
              <a:solidFill>
                <a:srgbClr val="00002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597639" y="-84151"/>
            <a:ext cx="79248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>
                <a:ea typeface="楷体_GB2312" panose="02010609030101010101" pitchFamily="49" charset="-122"/>
              </a:rPr>
              <a:t>六、治   疗</a:t>
            </a:r>
            <a:endParaRPr lang="zh-CN" altLang="en-US" dirty="0">
              <a:ea typeface="楷体_GB2312" panose="02010609030101010101" pitchFamily="49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99314" y="1149337"/>
            <a:ext cx="518477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36A4D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6A4D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解除疼痛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36A4D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6A4D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再灌注心肌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36A4D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6A4D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对症治疗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36A4D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6A4D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其他治疗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50000"/>
              </a:spcAft>
              <a:buClr>
                <a:srgbClr val="FF6600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36A4D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心肺复苏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37774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1. </a:t>
            </a:r>
            <a:r>
              <a:rPr lang="zh-CN" altLang="en-US" dirty="0"/>
              <a:t>掌握循环系统疾病的临床表现、诊断、治疗</a:t>
            </a:r>
            <a:r>
              <a:rPr dirty="0"/>
              <a:t>。</a:t>
            </a:r>
            <a:endParaRPr dirty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2. </a:t>
            </a:r>
            <a:r>
              <a:rPr lang="zh-CN" altLang="en-US" dirty="0"/>
              <a:t>熟悉常见循环系统疾病的病因级发病机制</a:t>
            </a:r>
            <a:r>
              <a:rPr dirty="0"/>
              <a:t>。</a:t>
            </a:r>
            <a:endParaRPr dirty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04535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能够对循环系统疾病做出初步诊断、学习循环系统疾病的鉴别诊断。</a:t>
            </a:r>
            <a:endParaRPr lang="zh-CN" altLang="en-US" dirty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学会尊重、关爱护患者，培养认真负责、严谨缜密的工作态度，强化团队协作意识，发挥团队优势。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338712" y="-1940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pPr marL="0" marR="0" lvl="0" indent="12592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心肺复苏</a:t>
            </a:r>
            <a:r>
              <a:rPr kumimoji="0" lang="zh-CN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endParaRPr kumimoji="0" lang="zh-CN" altLang="zh-CN" sz="4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087291" y="1218406"/>
            <a:ext cx="10861382" cy="4421188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0" u="sng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心肺复苏（</a:t>
            </a:r>
            <a:r>
              <a:rPr lang="en-US" altLang="zh-CN" sz="2000" b="0" u="sng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cardio pulmonary cerebral resuscitation</a:t>
            </a:r>
            <a:r>
              <a:rPr lang="zh-CN" altLang="en-US" sz="2000" b="0" u="sng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000" b="0" u="sng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CPR</a:t>
            </a:r>
            <a:r>
              <a:rPr lang="zh-CN" altLang="en-US" sz="2000" b="0" u="sng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0" u="sng" kern="0" dirty="0">
              <a:solidFill>
                <a:srgbClr val="46BAC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0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是指在心搏骤停抢救过程中实施的一系列程序性操作方法。</a:t>
            </a:r>
            <a:endParaRPr lang="zh-CN" altLang="en-US" sz="2000" b="0" kern="0" dirty="0">
              <a:solidFill>
                <a:srgbClr val="46BAC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0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完整的</a:t>
            </a:r>
            <a:r>
              <a:rPr lang="en-US" altLang="zh-CN" sz="2000" b="0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CPCR</a:t>
            </a:r>
            <a:r>
              <a:rPr lang="zh-CN" altLang="en-US" sz="2000" b="0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包括</a:t>
            </a:r>
            <a:r>
              <a:rPr lang="en-US" altLang="zh-CN" sz="2000" b="0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0" kern="0" dirty="0">
                <a:solidFill>
                  <a:srgbClr val="46BAC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个阶段：</a:t>
            </a:r>
            <a:endParaRPr lang="zh-CN" altLang="en-US" sz="2000" b="0" kern="0" dirty="0">
              <a:solidFill>
                <a:srgbClr val="46BAC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0" u="sng" kern="0" dirty="0">
                <a:latin typeface="宋体" panose="02010600030101010101" pitchFamily="2" charset="-122"/>
                <a:ea typeface="宋体" panose="02010600030101010101" pitchFamily="2" charset="-122"/>
              </a:rPr>
              <a:t>基础生命支持（</a:t>
            </a:r>
            <a:r>
              <a:rPr lang="en-US" altLang="zh-CN" sz="2000" b="0" u="sng" kern="0" dirty="0">
                <a:latin typeface="宋体" panose="02010600030101010101" pitchFamily="2" charset="-122"/>
                <a:ea typeface="宋体" panose="02010600030101010101" pitchFamily="2" charset="-122"/>
              </a:rPr>
              <a:t>BLS</a:t>
            </a:r>
            <a:r>
              <a:rPr lang="zh-CN" altLang="en-US" sz="2000" b="0" u="sng" kern="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0" u="sng" kern="0" dirty="0">
                <a:latin typeface="宋体" panose="02010600030101010101" pitchFamily="2" charset="-122"/>
                <a:ea typeface="宋体" panose="02010600030101010101" pitchFamily="2" charset="-122"/>
              </a:rPr>
              <a:t>高级心血管生命支持（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ACLS</a:t>
            </a:r>
            <a:r>
              <a:rPr kumimoji="0" lang="zh-CN" altLang="en-US" sz="20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 sz="2000" b="0" u="sng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0" u="sng" kern="0" dirty="0">
                <a:latin typeface="宋体" panose="02010600030101010101" pitchFamily="2" charset="-122"/>
                <a:ea typeface="宋体" panose="02010600030101010101" pitchFamily="2" charset="-122"/>
              </a:rPr>
              <a:t>延续生命支持（</a:t>
            </a:r>
            <a:r>
              <a:rPr lang="en-US" altLang="zh-CN" sz="2000" b="0" u="sng" kern="0" dirty="0">
                <a:latin typeface="宋体" panose="02010600030101010101" pitchFamily="2" charset="-122"/>
                <a:ea typeface="宋体" panose="02010600030101010101" pitchFamily="2" charset="-122"/>
              </a:rPr>
              <a:t>PIS)</a:t>
            </a:r>
            <a:endParaRPr lang="zh-CN" altLang="en-US" sz="2000" b="0" u="sng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459831" y="1531643"/>
            <a:ext cx="7272337" cy="825500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DBAB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基础生命支持又称初期复苏处理或现场急救</a:t>
            </a:r>
            <a:endParaRPr lang="zh-CN" altLang="en-US" sz="2800" dirty="0">
              <a:solidFill>
                <a:srgbClr val="4DBAB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460390" y="656432"/>
            <a:ext cx="46085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基础生命支持</a:t>
            </a:r>
            <a:endParaRPr lang="zh-CN" altLang="en-US" sz="4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77847" y="3289300"/>
            <a:ext cx="2305050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BLS</a:t>
            </a:r>
            <a:r>
              <a:rPr lang="zh-CN" altLang="en-US" sz="2800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主要包括</a:t>
            </a:r>
            <a:endParaRPr lang="zh-CN" altLang="en-US" sz="2800" u="sng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563938" y="5744368"/>
            <a:ext cx="4608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CPR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C—A—B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步骤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820752" y="2675232"/>
            <a:ext cx="4248150" cy="208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心跳、呼吸停止的判定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建立有效循环（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畅通呼吸道（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人工呼吸（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810666" y="-16335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zh-CN" sz="4000" b="0" kern="0">
                <a:ea typeface="宋体" panose="02010600030101010101" pitchFamily="2" charset="-122"/>
              </a:rPr>
              <a:t>评估环境</a:t>
            </a:r>
            <a:endParaRPr lang="zh-CN" altLang="zh-CN" sz="4000" b="0" kern="0" dirty="0"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418717" y="1462086"/>
            <a:ext cx="9684711" cy="3529013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发现病人突然意识丧失，急救人员要首先确定现场环境有无威胁病人和急救人员安全的因素，如有应及时脱离危险，再实施急救，否则尽可能不移动病人，就地急救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874469" y="-20319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en-US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循环支持（</a:t>
            </a:r>
            <a:r>
              <a:rPr lang="en-US" altLang="zh-CN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circulation</a:t>
            </a:r>
            <a:r>
              <a:rPr lang="zh-CN" altLang="en-US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  <a:endParaRPr lang="zh-CN" altLang="en-US" sz="4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37984" y="1036089"/>
            <a:ext cx="11271838" cy="2026546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0" kern="0" dirty="0">
                <a:latin typeface="宋体" panose="02010600030101010101" pitchFamily="2" charset="-122"/>
                <a:ea typeface="宋体" panose="02010600030101010101" pitchFamily="2" charset="-122"/>
              </a:rPr>
              <a:t>检查大动脉搏动、呼吸：</a:t>
            </a:r>
            <a:endParaRPr lang="zh-CN" altLang="en-US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b="0" kern="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b="0" kern="0" dirty="0">
                <a:latin typeface="宋体" panose="02010600030101010101" pitchFamily="2" charset="-122"/>
                <a:ea typeface="宋体" panose="02010600030101010101" pitchFamily="2" charset="-122"/>
              </a:rPr>
              <a:t>非专业人员无需检查动脉搏动</a:t>
            </a:r>
            <a:endParaRPr lang="zh-CN" altLang="en-US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b="0" kern="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b="0" kern="0" dirty="0">
                <a:latin typeface="宋体" panose="02010600030101010101" pitchFamily="2" charset="-122"/>
                <a:ea typeface="宋体" panose="02010600030101010101" pitchFamily="2" charset="-122"/>
              </a:rPr>
              <a:t>专业急救人员在</a:t>
            </a:r>
            <a:r>
              <a:rPr lang="en-US" altLang="zh-CN" b="0" kern="0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b="0" kern="0" dirty="0">
                <a:latin typeface="宋体" panose="02010600030101010101" pitchFamily="2" charset="-122"/>
                <a:ea typeface="宋体" panose="02010600030101010101" pitchFamily="2" charset="-122"/>
              </a:rPr>
              <a:t>秒内不能明确地触及大动脉搏动，应立即开始胸外心脏按压</a:t>
            </a:r>
            <a:endParaRPr lang="en-US" altLang="zh-CN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b="0" kern="0" dirty="0"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altLang="en-US" b="0" kern="0" dirty="0">
                <a:latin typeface="宋体" panose="02010600030101010101" pitchFamily="2" charset="-122"/>
                <a:ea typeface="宋体" panose="02010600030101010101" pitchFamily="2" charset="-122"/>
              </a:rPr>
              <a:t>检查呼吸，观察面部、呼吸情形和胸廓有无起伏</a:t>
            </a:r>
            <a:endParaRPr lang="en-US" altLang="zh-CN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DownRibbonSharp"/>
          <p:cNvSpPr>
            <a:spLocks noEditPoints="1" noChangeArrowheads="1"/>
          </p:cNvSpPr>
          <p:nvPr/>
        </p:nvSpPr>
        <p:spPr bwMode="auto">
          <a:xfrm>
            <a:off x="1290731" y="3372399"/>
            <a:ext cx="8207375" cy="2449512"/>
          </a:xfrm>
          <a:custGeom>
            <a:avLst/>
            <a:gdLst>
              <a:gd name="T0" fmla="*/ 4103688 w 21600"/>
              <a:gd name="T1" fmla="*/ 306189 h 21600"/>
              <a:gd name="T2" fmla="*/ 1025922 w 21600"/>
              <a:gd name="T3" fmla="*/ 1071662 h 21600"/>
              <a:gd name="T4" fmla="*/ 4103688 w 21600"/>
              <a:gd name="T5" fmla="*/ 2449512 h 21600"/>
              <a:gd name="T6" fmla="*/ 7181453 w 21600"/>
              <a:gd name="T7" fmla="*/ 107166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400 w 21600"/>
              <a:gd name="T13" fmla="*/ 2700 h 21600"/>
              <a:gd name="T14" fmla="*/ 162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lnTo>
                  <a:pt x="0" y="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solidFill>
            <a:srgbClr val="FFFFCC"/>
          </a:solidFill>
          <a:ln w="9525" cmpd="sng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51920" y="3795366"/>
            <a:ext cx="40322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u="sng" dirty="0">
                <a:solidFill>
                  <a:srgbClr val="C0504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成人检查颈动脉搏动的方法是</a:t>
            </a:r>
            <a:endParaRPr lang="zh-CN" altLang="en-US" sz="2000" u="sng" dirty="0">
              <a:solidFill>
                <a:srgbClr val="C050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并拢右手食指和中指，由病人气管正中部位向近侧旁移</a:t>
            </a:r>
            <a:r>
              <a:rPr lang="en-US" altLang="zh-CN" sz="2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3cm</a:t>
            </a:r>
            <a:r>
              <a:rPr lang="zh-CN" altLang="en-US" sz="2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，在胸锁乳头肌内侧轻触颈动脉搏动。</a:t>
            </a: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092823" y="-193382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en-US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启动</a:t>
            </a:r>
            <a:r>
              <a:rPr lang="en-US" altLang="zh-CN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EMSS</a:t>
            </a:r>
            <a:endParaRPr lang="en-US" altLang="zh-CN" sz="4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022310" y="1270627"/>
            <a:ext cx="7848600" cy="4176713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600" b="0" i="0" u="sng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单人急救时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，应先拨打“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120”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电话求助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EMSS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，之后立刻返回病人身边开始实施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CPR</a:t>
            </a:r>
            <a:endParaRPr kumimoji="0" lang="en-US" altLang="zh-CN" sz="2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600" b="0" i="0" u="sng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两人以上急救时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，一人立刻开始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CPR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，另一人求助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EMSS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。如是未经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CPR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培训的现场救助人员，可听从“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120”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电话指导后进行</a:t>
            </a:r>
            <a:r>
              <a:rPr kumimoji="0" lang="en-US" altLang="zh-CN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CPR</a:t>
            </a:r>
            <a:r>
              <a: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操作</a:t>
            </a:r>
            <a:endParaRPr kumimoji="0" lang="zh-CN" altLang="en-US" sz="2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438578" y="-251897"/>
            <a:ext cx="46799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zh-CN" sz="4000" b="0" kern="0" dirty="0">
                <a:ea typeface="宋体" panose="02010600030101010101" pitchFamily="2" charset="-122"/>
              </a:rPr>
              <a:t>复苏体位</a:t>
            </a:r>
            <a:endParaRPr lang="zh-CN" altLang="zh-CN" sz="4000" b="0" kern="0" dirty="0"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036815" y="1093597"/>
            <a:ext cx="7343775" cy="1584325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0" kern="0" dirty="0">
                <a:solidFill>
                  <a:srgbClr val="F9524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将患者的头、肩和躯干作为一个整体同步翻转成仰卧位</a:t>
            </a:r>
            <a:r>
              <a:rPr lang="en-US" altLang="zh-CN" sz="2000" b="0" kern="0" dirty="0">
                <a:solidFill>
                  <a:srgbClr val="F9524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altLang="zh-CN" sz="2000" b="0" kern="0" dirty="0">
              <a:solidFill>
                <a:srgbClr val="F9524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0" kern="0" dirty="0">
                <a:solidFill>
                  <a:srgbClr val="F9524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双上肢置于躯干两侧</a:t>
            </a:r>
            <a:endParaRPr lang="zh-CN" altLang="en-US" sz="2000" b="0" kern="0" dirty="0">
              <a:solidFill>
                <a:srgbClr val="F9524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    若患者在软床上</a:t>
            </a:r>
            <a:r>
              <a:rPr lang="en-US" altLang="zh-CN" sz="2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应在其身下垫木板或将患者移在平地上</a:t>
            </a:r>
            <a:endParaRPr lang="zh-CN" altLang="en-US" sz="2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5"/>
          <p:cNvGrpSpPr/>
          <p:nvPr/>
        </p:nvGrpSpPr>
        <p:grpSpPr bwMode="auto">
          <a:xfrm>
            <a:off x="2036815" y="3122159"/>
            <a:ext cx="7669212" cy="2879725"/>
            <a:chOff x="0" y="0"/>
            <a:chExt cx="4831" cy="1768"/>
          </a:xfrm>
        </p:grpSpPr>
        <p:pic>
          <p:nvPicPr>
            <p:cNvPr id="8" name="Picture 6" descr="仰卧位图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7" t="43312" r="14096" b="10934"/>
            <a:stretch>
              <a:fillRect/>
            </a:stretch>
          </p:blipFill>
          <p:spPr bwMode="auto">
            <a:xfrm>
              <a:off x="0" y="0"/>
              <a:ext cx="4831" cy="1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V="1">
              <a:off x="272" y="317"/>
              <a:ext cx="318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V="1">
              <a:off x="272" y="363"/>
              <a:ext cx="408" cy="1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 flipV="1">
              <a:off x="227" y="408"/>
              <a:ext cx="544" cy="2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V="1">
              <a:off x="408" y="499"/>
              <a:ext cx="409" cy="1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V="1">
              <a:off x="680" y="589"/>
              <a:ext cx="181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V="1">
              <a:off x="771" y="680"/>
              <a:ext cx="92" cy="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V="1">
              <a:off x="544" y="1406"/>
              <a:ext cx="318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363" y="1315"/>
              <a:ext cx="500" cy="18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V="1">
              <a:off x="272" y="1270"/>
              <a:ext cx="454" cy="1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V="1">
              <a:off x="227" y="1270"/>
              <a:ext cx="317" cy="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680" y="1224"/>
              <a:ext cx="182" cy="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V="1">
              <a:off x="499" y="1134"/>
              <a:ext cx="364" cy="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181" y="1179"/>
              <a:ext cx="136" cy="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flipV="1">
              <a:off x="590" y="1088"/>
              <a:ext cx="182" cy="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294759" y="-1940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en-US" sz="3600" b="0" kern="0">
                <a:latin typeface="宋体" panose="02010600030101010101" pitchFamily="2" charset="-122"/>
                <a:ea typeface="宋体" panose="02010600030101010101" pitchFamily="2" charset="-122"/>
              </a:rPr>
              <a:t>建立有效循环（</a:t>
            </a:r>
            <a:r>
              <a:rPr lang="en-US" altLang="zh-CN" sz="3600" b="0" kern="0">
                <a:latin typeface="宋体" panose="02010600030101010101" pitchFamily="2" charset="-122"/>
                <a:ea typeface="宋体" panose="02010600030101010101" pitchFamily="2" charset="-122"/>
              </a:rPr>
              <a:t>circulaton</a:t>
            </a:r>
            <a:r>
              <a:rPr lang="zh-CN" altLang="en-US" sz="3600" b="0" ker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600" b="0" ker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600" b="0" ker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6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2240909" y="1591849"/>
            <a:ext cx="647700" cy="3455988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3600" b="0" kern="0">
                <a:solidFill>
                  <a:srgbClr val="009999"/>
                </a:solidFill>
                <a:ea typeface="宋体" panose="02010600030101010101" pitchFamily="2" charset="-122"/>
              </a:rPr>
              <a:t>心</a:t>
            </a:r>
            <a:endParaRPr lang="zh-CN" altLang="zh-CN" sz="3600" b="0" kern="0">
              <a:solidFill>
                <a:srgbClr val="009999"/>
              </a:solidFill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3600" b="0" kern="0">
                <a:solidFill>
                  <a:srgbClr val="009999"/>
                </a:solidFill>
                <a:ea typeface="宋体" panose="02010600030101010101" pitchFamily="2" charset="-122"/>
              </a:rPr>
              <a:t>前</a:t>
            </a:r>
            <a:endParaRPr lang="zh-CN" altLang="zh-CN" sz="3600" b="0" kern="0">
              <a:solidFill>
                <a:srgbClr val="009999"/>
              </a:solidFill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3600" b="0" kern="0">
                <a:solidFill>
                  <a:srgbClr val="009999"/>
                </a:solidFill>
                <a:ea typeface="宋体" panose="02010600030101010101" pitchFamily="2" charset="-122"/>
              </a:rPr>
              <a:t>区</a:t>
            </a:r>
            <a:endParaRPr lang="zh-CN" altLang="zh-CN" sz="3600" b="0" kern="0">
              <a:solidFill>
                <a:srgbClr val="009999"/>
              </a:solidFill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3600" b="0" kern="0">
                <a:solidFill>
                  <a:srgbClr val="009999"/>
                </a:solidFill>
                <a:ea typeface="宋体" panose="02010600030101010101" pitchFamily="2" charset="-122"/>
              </a:rPr>
              <a:t>捶</a:t>
            </a:r>
            <a:endParaRPr lang="zh-CN" altLang="zh-CN" sz="3600" b="0" kern="0">
              <a:solidFill>
                <a:srgbClr val="009999"/>
              </a:solidFill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3600" b="0" kern="0">
                <a:solidFill>
                  <a:srgbClr val="009999"/>
                </a:solidFill>
                <a:ea typeface="宋体" panose="02010600030101010101" pitchFamily="2" charset="-122"/>
              </a:rPr>
              <a:t>击</a:t>
            </a:r>
            <a:endParaRPr lang="zh-CN" altLang="zh-CN" sz="3600" b="0" kern="0">
              <a:solidFill>
                <a:srgbClr val="009999"/>
              </a:solidFill>
              <a:ea typeface="宋体" panose="02010600030101010101" pitchFamily="2" charset="-122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2"/>
          <a:stretch>
            <a:fillRect/>
          </a:stretch>
        </p:blipFill>
        <p:spPr bwMode="auto">
          <a:xfrm>
            <a:off x="3682359" y="1448974"/>
            <a:ext cx="4419600" cy="399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8" t="2153" r="25688" b="59862"/>
          <a:stretch>
            <a:fillRect/>
          </a:stretch>
        </p:blipFill>
        <p:spPr bwMode="auto">
          <a:xfrm>
            <a:off x="3708400" y="1412875"/>
            <a:ext cx="5146675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9"/>
          <p:cNvGrpSpPr/>
          <p:nvPr/>
        </p:nvGrpSpPr>
        <p:grpSpPr bwMode="auto">
          <a:xfrm>
            <a:off x="971550" y="3933825"/>
            <a:ext cx="5472113" cy="539750"/>
            <a:chOff x="0" y="0"/>
            <a:chExt cx="3447" cy="340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3402" y="136"/>
              <a:ext cx="45" cy="45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2132" cy="340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rgbClr val="009999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胸外心脏按压部位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2132" y="136"/>
              <a:ext cx="1315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861733" y="-11616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zh-CN" sz="4000" b="0" kern="0">
                <a:latin typeface="宋体" panose="02010600030101010101" pitchFamily="2" charset="-122"/>
                <a:ea typeface="宋体" panose="02010600030101010101" pitchFamily="2" charset="-122"/>
              </a:rPr>
              <a:t>胸外心脏按压 </a:t>
            </a:r>
            <a:endParaRPr lang="zh-CN" altLang="zh-CN" sz="4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" t="57469" r="58711"/>
          <a:stretch>
            <a:fillRect/>
          </a:stretch>
        </p:blipFill>
        <p:spPr bwMode="auto">
          <a:xfrm>
            <a:off x="4698721" y="1161770"/>
            <a:ext cx="4840287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222096" y="2476220"/>
            <a:ext cx="2159000" cy="1584325"/>
          </a:xfrm>
          <a:prstGeom prst="wedgeRoundRectCallout">
            <a:avLst>
              <a:gd name="adj1" fmla="val 123236"/>
              <a:gd name="adj2" fmla="val -42486"/>
              <a:gd name="adj3" fmla="val 16667"/>
            </a:avLst>
          </a:prstGeom>
          <a:solidFill>
            <a:srgbClr val="FFCCFF"/>
          </a:solidFill>
          <a:ln w="9525">
            <a:solidFill>
              <a:srgbClr val="009999"/>
            </a:solidFill>
            <a:miter lim="800000"/>
          </a:ln>
        </p:spPr>
        <p:txBody>
          <a:bodyPr/>
          <a:lstStyle/>
          <a:p>
            <a:pPr algn="ctr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胸外心脏</a:t>
            </a:r>
            <a:endParaRPr lang="zh-CN" altLang="en-US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按压手法</a:t>
            </a:r>
            <a:endParaRPr lang="zh-CN" altLang="en-US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005391" y="-222495"/>
            <a:ext cx="5548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zh-CN" sz="4000" b="0" kern="0" dirty="0">
                <a:latin typeface="宋体" panose="02010600030101010101" pitchFamily="2" charset="-122"/>
                <a:ea typeface="宋体" panose="02010600030101010101" pitchFamily="2" charset="-122"/>
              </a:rPr>
              <a:t>胸外心脏按压 </a:t>
            </a:r>
            <a:endParaRPr lang="zh-CN" altLang="zh-CN" sz="4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3" descr="IMG_5356"/>
          <p:cNvPicPr>
            <a:picLocks noChangeAspect="1" noChangeArrowheads="1"/>
          </p:cNvPicPr>
          <p:nvPr/>
        </p:nvPicPr>
        <p:blipFill>
          <a:blip r:embed="rId1">
            <a:lum contrast="9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9" t="6618" r="8861" b="24286"/>
          <a:stretch>
            <a:fillRect/>
          </a:stretch>
        </p:blipFill>
        <p:spPr bwMode="auto">
          <a:xfrm>
            <a:off x="5023904" y="1160462"/>
            <a:ext cx="442753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79216" y="1635673"/>
            <a:ext cx="1223963" cy="3600450"/>
          </a:xfrm>
          <a:prstGeom prst="rect">
            <a:avLst/>
          </a:prstGeom>
          <a:solidFill>
            <a:srgbClr val="FF99CC"/>
          </a:solidFill>
          <a:ln w="9525">
            <a:solidFill>
              <a:srgbClr val="FF99CC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441166" y="1923010"/>
            <a:ext cx="6096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胸外心脏按压姿势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原发性高血压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287075" y="-224824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zh-CN" sz="4000" b="0" kern="0">
                <a:ea typeface="宋体" panose="02010600030101010101" pitchFamily="2" charset="-122"/>
              </a:rPr>
              <a:t>胸外心脏按压</a:t>
            </a:r>
            <a:endParaRPr lang="zh-CN" altLang="zh-CN" sz="4000" b="0" kern="0" dirty="0"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801425" y="1200751"/>
            <a:ext cx="7632700" cy="3744912"/>
          </a:xfrm>
          <a:prstGeom prst="rect">
            <a:avLst/>
          </a:prstGeom>
          <a:noFill/>
          <a:ln w="9525">
            <a:solidFill>
              <a:srgbClr val="0099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强调高质量心脏按压：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按压频率至少</a:t>
            </a: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次</a:t>
            </a: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按压深度至少</a:t>
            </a: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5cm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保证按压后胸廓恢复原状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尽量减少因检查或治疗造成胸外按压中断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548333" y="-21714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开放气道（</a:t>
            </a:r>
            <a:r>
              <a:rPr lang="en-US" altLang="zh-CN" sz="4000" b="0" kern="0">
                <a:latin typeface="宋体" panose="02010600030101010101" pitchFamily="2" charset="-122"/>
                <a:ea typeface="宋体" panose="02010600030101010101" pitchFamily="2" charset="-122"/>
              </a:rPr>
              <a:t>airway</a:t>
            </a:r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4000" b="0" ker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endParaRPr lang="zh-CN" altLang="en-US" sz="4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6887096" y="3153122"/>
            <a:ext cx="2520950" cy="1223963"/>
          </a:xfrm>
          <a:prstGeom prst="wedgeRoundRectCallout">
            <a:avLst>
              <a:gd name="adj1" fmla="val -79977"/>
              <a:gd name="adj2" fmla="val -127301"/>
              <a:gd name="adj3" fmla="val 16667"/>
            </a:avLst>
          </a:prstGeom>
          <a:solidFill>
            <a:srgbClr val="B9CDE5"/>
          </a:solidFill>
          <a:ln w="9525">
            <a:solidFill>
              <a:srgbClr val="FF99CC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仰头抬颏法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4" descr="IMG_5354"/>
          <p:cNvPicPr>
            <a:picLocks noChangeAspect="1" noChangeArrowheads="1"/>
          </p:cNvPicPr>
          <p:nvPr/>
        </p:nvPicPr>
        <p:blipFill>
          <a:blip r:embed="rId1">
            <a:lum contras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3" t="16022" r="18510" b="21382"/>
          <a:stretch>
            <a:fillRect/>
          </a:stretch>
        </p:blipFill>
        <p:spPr bwMode="auto">
          <a:xfrm>
            <a:off x="1486421" y="1237010"/>
            <a:ext cx="4681537" cy="436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402336" y="-186404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开放气道（</a:t>
            </a:r>
            <a:r>
              <a:rPr lang="en-US" altLang="zh-CN" sz="4000" b="0" kern="0">
                <a:latin typeface="宋体" panose="02010600030101010101" pitchFamily="2" charset="-122"/>
                <a:ea typeface="宋体" panose="02010600030101010101" pitchFamily="2" charset="-122"/>
              </a:rPr>
              <a:t>airway</a:t>
            </a:r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4000" b="0" ker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endParaRPr lang="zh-CN" altLang="en-US" sz="4000" b="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340424" y="2463133"/>
            <a:ext cx="1944687" cy="1296988"/>
          </a:xfrm>
          <a:prstGeom prst="wedgeRoundRectCallout">
            <a:avLst>
              <a:gd name="adj1" fmla="val 97019"/>
              <a:gd name="adj2" fmla="val 7162"/>
              <a:gd name="adj3" fmla="val 16667"/>
            </a:avLst>
          </a:prstGeom>
          <a:solidFill>
            <a:srgbClr val="B9CDE5"/>
          </a:solidFill>
          <a:ln w="9525">
            <a:solidFill>
              <a:srgbClr val="FF99CC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托颌法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4" descr="IMG_535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0" t="6853" r="8861" b="19057"/>
          <a:stretch>
            <a:fillRect/>
          </a:stretch>
        </p:blipFill>
        <p:spPr bwMode="auto">
          <a:xfrm>
            <a:off x="4221736" y="1312196"/>
            <a:ext cx="5688013" cy="41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448441" y="-1940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4572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9144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13716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1828800" indent="1259205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人工呼吸（</a:t>
            </a:r>
            <a:r>
              <a:rPr lang="en-US" altLang="zh-CN" sz="4000" b="0" kern="0">
                <a:latin typeface="宋体" panose="02010600030101010101" pitchFamily="2" charset="-122"/>
                <a:ea typeface="宋体" panose="02010600030101010101" pitchFamily="2" charset="-122"/>
              </a:rPr>
              <a:t>breathing</a:t>
            </a:r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4000" b="0" ker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4000" b="0" ker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0" ker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467616" y="1447387"/>
            <a:ext cx="647700" cy="4105275"/>
          </a:xfrm>
          <a:prstGeom prst="rect">
            <a:avLst/>
          </a:prstGeom>
          <a:solidFill>
            <a:srgbClr val="FFCCFF"/>
          </a:solidFill>
          <a:ln w="9525">
            <a:solidFill>
              <a:srgbClr val="009999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口</a:t>
            </a: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</a:t>
            </a: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口</a:t>
            </a: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</a:t>
            </a: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工</a:t>
            </a: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呼</a:t>
            </a: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吸 </a:t>
            </a: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4" descr="IMG_5355"/>
          <p:cNvPicPr>
            <a:picLocks noChangeAspect="1" noChangeArrowheads="1"/>
          </p:cNvPicPr>
          <p:nvPr/>
        </p:nvPicPr>
        <p:blipFill>
          <a:blip r:embed="rId1">
            <a:lum contras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0" t="8607" r="8861" b="25287"/>
          <a:stretch>
            <a:fillRect/>
          </a:stretch>
        </p:blipFill>
        <p:spPr bwMode="auto">
          <a:xfrm>
            <a:off x="3402654" y="1088612"/>
            <a:ext cx="5256212" cy="471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134394" y="4544599"/>
            <a:ext cx="7235825" cy="936625"/>
          </a:xfrm>
          <a:prstGeom prst="rect">
            <a:avLst/>
          </a:prstGeom>
          <a:solidFill>
            <a:srgbClr val="FFCCFF"/>
          </a:solidFill>
          <a:ln w="9525">
            <a:solidFill>
              <a:srgbClr val="009999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一人进行人工呼吸一人进行心脏按压，比例为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30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567781" y="80549"/>
            <a:ext cx="7056438" cy="5873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胸外心脏按压必须同时配合人工呼吸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1" t="15187" r="9282" b="3581"/>
          <a:stretch>
            <a:fillRect/>
          </a:stretch>
        </p:blipFill>
        <p:spPr bwMode="auto">
          <a:xfrm>
            <a:off x="2926556" y="1017174"/>
            <a:ext cx="5689600" cy="339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1885" y="806823"/>
            <a:ext cx="11800115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复苏终止指标：</a:t>
            </a:r>
            <a:endParaRPr lang="en-US" altLang="zh-CN" sz="4000" dirty="0"/>
          </a:p>
          <a:p>
            <a:endParaRPr lang="en-US" altLang="zh-CN" sz="4000" dirty="0"/>
          </a:p>
          <a:p>
            <a:r>
              <a:rPr lang="en-US" altLang="zh-CN" sz="4000" dirty="0"/>
              <a:t>    1.</a:t>
            </a:r>
            <a:r>
              <a:rPr lang="zh-CN" altLang="en-US" sz="4000" dirty="0"/>
              <a:t>自主呼吸和心脏搏动恢复</a:t>
            </a:r>
            <a:endParaRPr lang="en-US" altLang="zh-CN" sz="4000" dirty="0"/>
          </a:p>
          <a:p>
            <a:r>
              <a:rPr lang="en-US" altLang="zh-CN" sz="4000" dirty="0"/>
              <a:t>    2.</a:t>
            </a:r>
            <a:r>
              <a:rPr lang="zh-CN" altLang="en-US" sz="4000" dirty="0"/>
              <a:t>复苏超过</a:t>
            </a:r>
            <a:r>
              <a:rPr lang="en-US" altLang="zh-CN" sz="4000" dirty="0"/>
              <a:t>30</a:t>
            </a:r>
            <a:r>
              <a:rPr lang="zh-CN" altLang="en-US" sz="4000" dirty="0"/>
              <a:t>分钟，意识、呼吸、心搏均未恢复</a:t>
            </a:r>
            <a:endParaRPr lang="en-US" altLang="zh-CN" sz="4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858" y="-278392"/>
            <a:ext cx="10250502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/>
              <a:t>          高级生命支持：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一、辅助呼吸技术：简易球囊等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二、直流非同步电除颤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三、药物治疗：肾上腺素、溴苄胺、利多卡因、多巴胺、间羟胺、碳酸氢钠、去甲肾上腺素等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中南大学版社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9420" y="1952625"/>
            <a:ext cx="5799455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391410"/>
            <a:ext cx="4291965" cy="2592705"/>
          </a:xfrm>
          <a:prstGeom prst="rect">
            <a:avLst/>
          </a:prstGeom>
        </p:spPr>
      </p:pic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398667" y="1959451"/>
            <a:ext cx="7248525" cy="37703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>
                <a:srgbClr val="000066"/>
              </a:buClr>
              <a:buFont typeface="Wingdings 2" panose="05020102010507070707" pitchFamily="18" charset="2"/>
              <a:buChar char="ö"/>
              <a:defRPr/>
            </a:pP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高血压是在非药物状态下成人收缩压≥</a:t>
            </a:r>
            <a: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140mmHg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和（或）舒张压≥</a:t>
            </a:r>
            <a: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en-US" altLang="zh-CN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mmHg</a:t>
            </a: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为高血压。</a:t>
            </a:r>
            <a:endParaRPr lang="zh-CN" altLang="en-US" sz="32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base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>
                <a:srgbClr val="000066"/>
              </a:buClr>
              <a:buFont typeface="Wingdings 2" panose="05020102010507070707" pitchFamily="18" charset="2"/>
              <a:buChar char="ö"/>
              <a:defRPr/>
            </a:pP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原发性高血压病因未明，占</a:t>
            </a:r>
            <a: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95%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，其余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约</a:t>
            </a:r>
            <a: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5%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为继发性高血压，即指由某些明确而独立的疾病引起的血压升高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Title 6"/>
          <p:cNvSpPr txBox="1"/>
          <p:nvPr>
            <p:custDataLst>
              <p:tags r:id="rId3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1054090" y="1796261"/>
            <a:ext cx="1143000" cy="3433763"/>
            <a:chOff x="3312" y="1293"/>
            <a:chExt cx="720" cy="2163"/>
          </a:xfrm>
        </p:grpSpPr>
        <p:grpSp>
          <p:nvGrpSpPr>
            <p:cNvPr id="5" name="Group 8"/>
            <p:cNvGrpSpPr/>
            <p:nvPr/>
          </p:nvGrpSpPr>
          <p:grpSpPr bwMode="auto">
            <a:xfrm>
              <a:off x="3312" y="1296"/>
              <a:ext cx="720" cy="2160"/>
              <a:chOff x="576" y="1747"/>
              <a:chExt cx="1446" cy="2183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rgbClr val="6666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AutoShape 10"/>
              <p:cNvSpPr>
                <a:spLocks noChangeArrowheads="1"/>
              </p:cNvSpPr>
              <p:nvPr/>
            </p:nvSpPr>
            <p:spPr bwMode="gray">
              <a:xfrm>
                <a:off x="713" y="1852"/>
                <a:ext cx="1173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66699">
                      <a:gamma/>
                      <a:shade val="38824"/>
                      <a:invGamma/>
                    </a:srgbClr>
                  </a:gs>
                  <a:gs pos="50000">
                    <a:srgbClr val="666699"/>
                  </a:gs>
                  <a:gs pos="100000">
                    <a:srgbClr val="666699">
                      <a:gamma/>
                      <a:shade val="3882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AutoShape 11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AutoShape 12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630" y="1747"/>
                <a:ext cx="132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Text Box 14"/>
              <p:cNvSpPr txBox="1">
                <a:spLocks noChangeArrowheads="1"/>
              </p:cNvSpPr>
              <p:nvPr/>
            </p:nvSpPr>
            <p:spPr bwMode="auto">
              <a:xfrm>
                <a:off x="622" y="2106"/>
                <a:ext cx="134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新魏" panose="02010800040101010101" pitchFamily="2" charset="-122"/>
                  </a:rPr>
                  <a:t> </a:t>
                </a:r>
                <a:endParaRPr kumimoji="0" lang="en-US" altLang="zh-CN" sz="2000" b="0" i="0" u="none" strike="noStrike" kern="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3530" y="1293"/>
              <a:ext cx="19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3456" y="1680"/>
              <a:ext cx="385" cy="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rPr>
                <a:t>高血压分级</a:t>
              </a: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966166" y="1121497"/>
            <a:ext cx="2740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血压水平的定义和分类</a:t>
            </a:r>
            <a:endParaRPr lang="zh-CN" altLang="en-US" sz="2000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Group 72"/>
          <p:cNvGraphicFramePr>
            <a:graphicFrameLocks noGrp="1"/>
          </p:cNvGraphicFramePr>
          <p:nvPr/>
        </p:nvGraphicFramePr>
        <p:xfrm>
          <a:off x="2921057" y="1856543"/>
          <a:ext cx="6477000" cy="3624262"/>
        </p:xfrm>
        <a:graphic>
          <a:graphicData uri="http://schemas.openxmlformats.org/drawingml/2006/table">
            <a:tbl>
              <a:tblPr/>
              <a:tblGrid>
                <a:gridCol w="2457450"/>
                <a:gridCol w="1897063"/>
                <a:gridCol w="2122487"/>
              </a:tblGrid>
              <a:tr h="4572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    别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收缩（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mmHg</a:t>
                      </a: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舒张压（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mmHg</a:t>
                      </a: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正常血压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       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kumimoji="0" lang="en-US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6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正常高值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139 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和（或）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89</a:t>
                      </a:r>
                      <a:endParaRPr kumimoji="0" lang="en-US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高血压</a:t>
                      </a: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≥140    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和（或）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≥90</a:t>
                      </a:r>
                      <a:endParaRPr kumimoji="0" lang="en-US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级高血压（轻度）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140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159 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和（或）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</a:t>
                      </a:r>
                      <a:endParaRPr kumimoji="0" lang="en-US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级高血压（中度）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160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179 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和（或）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kumimoji="0" lang="zh-CN" alt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109</a:t>
                      </a:r>
                      <a:endParaRPr kumimoji="0" lang="en-US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级高血压（重度）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≥180    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和（或）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≥110</a:t>
                      </a:r>
                      <a:endParaRPr kumimoji="0" lang="en-US" altLang="zh-CN" sz="17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单纯收缩期高血压</a:t>
                      </a:r>
                      <a:endParaRPr kumimoji="0" lang="zh-CN" altLang="en-US" sz="1700" b="1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≥140       </a:t>
                      </a: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65"/>
          <p:cNvSpPr>
            <a:spLocks noChangeArrowheads="1"/>
          </p:cNvSpPr>
          <p:nvPr/>
        </p:nvSpPr>
        <p:spPr bwMode="auto">
          <a:xfrm>
            <a:off x="2197090" y="5553147"/>
            <a:ext cx="6934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66"/>
                </a:solidFill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000066"/>
                </a:solidFill>
                <a:ea typeface="宋体" panose="02010600030101010101" pitchFamily="2" charset="-122"/>
              </a:rPr>
              <a:t>注：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当收缩压与舒张压分属不同级别时，以较高的级别作为标准</a:t>
            </a:r>
            <a:r>
              <a:rPr lang="zh-CN" altLang="en-US" b="1" dirty="0">
                <a:solidFill>
                  <a:srgbClr val="000066"/>
                </a:solidFill>
                <a:ea typeface="宋体" panose="02010600030101010101" pitchFamily="2" charset="-122"/>
              </a:rPr>
              <a:t>。</a:t>
            </a:r>
            <a:endParaRPr lang="zh-CN" altLang="en-US" b="1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701" y="2358521"/>
            <a:ext cx="2699496" cy="2954195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病因机制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3843704" y="1945793"/>
            <a:ext cx="731361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E7"/>
              </a:buClr>
              <a:buSzPct val="70000"/>
              <a:buFont typeface="Wingdings" panose="05000000000000000000" pitchFamily="2" charset="2"/>
              <a:buChar char="¡"/>
            </a:pPr>
            <a:r>
              <a:rPr lang="zh-CN" altLang="en-US" sz="2900" dirty="0">
                <a:solidFill>
                  <a:srgbClr val="000066"/>
                </a:solidFill>
                <a:ea typeface="宋体" panose="02010600030101010101" pitchFamily="2" charset="-122"/>
              </a:rPr>
              <a:t>交感神经系统活性亢进</a:t>
            </a:r>
            <a:endParaRPr lang="zh-CN" altLang="en-US" sz="2900" dirty="0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E7"/>
              </a:buClr>
              <a:buSzPct val="70000"/>
              <a:buFont typeface="Wingdings" panose="05000000000000000000" pitchFamily="2" charset="2"/>
              <a:buChar char="¡"/>
            </a:pPr>
            <a:r>
              <a:rPr lang="zh-CN" altLang="en-US" sz="2900" dirty="0">
                <a:solidFill>
                  <a:srgbClr val="000066"/>
                </a:solidFill>
                <a:ea typeface="宋体" panose="02010600030101010101" pitchFamily="2" charset="-122"/>
              </a:rPr>
              <a:t>肾素</a:t>
            </a:r>
            <a:r>
              <a:rPr lang="en-US" altLang="zh-CN" sz="2900" dirty="0">
                <a:solidFill>
                  <a:srgbClr val="000066"/>
                </a:solidFill>
                <a:ea typeface="宋体" panose="02010600030101010101" pitchFamily="2" charset="-122"/>
              </a:rPr>
              <a:t>-</a:t>
            </a:r>
            <a:r>
              <a:rPr lang="zh-CN" altLang="en-US" sz="2900" dirty="0">
                <a:solidFill>
                  <a:srgbClr val="000066"/>
                </a:solidFill>
                <a:ea typeface="宋体" panose="02010600030101010101" pitchFamily="2" charset="-122"/>
              </a:rPr>
              <a:t>血管紧张素</a:t>
            </a:r>
            <a:r>
              <a:rPr lang="en-US" altLang="zh-CN" sz="2900" dirty="0">
                <a:solidFill>
                  <a:srgbClr val="000066"/>
                </a:solidFill>
                <a:ea typeface="宋体" panose="02010600030101010101" pitchFamily="2" charset="-122"/>
              </a:rPr>
              <a:t>-</a:t>
            </a:r>
            <a:r>
              <a:rPr lang="zh-CN" altLang="en-US" sz="2900" dirty="0">
                <a:solidFill>
                  <a:srgbClr val="000066"/>
                </a:solidFill>
                <a:ea typeface="宋体" panose="02010600030101010101" pitchFamily="2" charset="-122"/>
              </a:rPr>
              <a:t>醛固酮系统激活</a:t>
            </a:r>
            <a:endParaRPr lang="zh-CN" altLang="en-US" sz="2900" dirty="0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E7"/>
              </a:buClr>
              <a:buSzPct val="70000"/>
              <a:buFont typeface="Wingdings" panose="05000000000000000000" pitchFamily="2" charset="2"/>
              <a:buChar char="¡"/>
            </a:pPr>
            <a:r>
              <a:rPr lang="zh-CN" altLang="en-US" sz="2900" dirty="0">
                <a:solidFill>
                  <a:srgbClr val="000066"/>
                </a:solidFill>
                <a:ea typeface="宋体" panose="02010600030101010101" pitchFamily="2" charset="-122"/>
              </a:rPr>
              <a:t>胰岛素抵抗</a:t>
            </a:r>
            <a:endParaRPr lang="zh-CN" altLang="en-US" sz="2900" dirty="0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E7"/>
              </a:buClr>
              <a:buSzPct val="70000"/>
              <a:buFont typeface="Wingdings" panose="05000000000000000000" pitchFamily="2" charset="2"/>
              <a:buChar char="¡"/>
            </a:pPr>
            <a:endParaRPr lang="zh-CN" altLang="en-US" sz="2900" dirty="0">
              <a:solidFill>
                <a:srgbClr val="000066"/>
              </a:solidFill>
              <a:ea typeface="宋体" panose="02010600030101010101" pitchFamily="2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E7"/>
              </a:buClr>
              <a:buSzPct val="70000"/>
              <a:buFont typeface="Wingdings" panose="05000000000000000000" pitchFamily="2" charset="2"/>
              <a:buChar char="¡"/>
            </a:pPr>
            <a:r>
              <a:rPr lang="zh-CN" altLang="en-US" sz="2900" dirty="0">
                <a:solidFill>
                  <a:srgbClr val="000066"/>
                </a:solidFill>
                <a:ea typeface="宋体" panose="02010600030101010101" pitchFamily="2" charset="-122"/>
              </a:rPr>
              <a:t>病因不明与以下因素有关：遗传、环境及其它</a:t>
            </a:r>
            <a:endParaRPr lang="zh-CN" altLang="en-US" sz="2900" dirty="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2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6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7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4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4517</Words>
  <Application>WPS 演示</Application>
  <PresentationFormat>宽屏</PresentationFormat>
  <Paragraphs>600</Paragraphs>
  <Slides>67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8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Wingdings 2</vt:lpstr>
      <vt:lpstr>Times New Roman</vt:lpstr>
      <vt:lpstr>Verdana</vt:lpstr>
      <vt:lpstr>华文新魏</vt:lpstr>
      <vt:lpstr>Arial</vt:lpstr>
      <vt:lpstr>Arial Unicode MS</vt:lpstr>
      <vt:lpstr>楷体_GB2312</vt:lpstr>
      <vt:lpstr>Calibri</vt:lpstr>
      <vt:lpstr>楷体</vt:lpstr>
      <vt:lpstr>Office 主题</vt:lpstr>
      <vt:lpstr>Office 主题​​</vt:lpstr>
      <vt:lpstr>MS_ClipArt_Gallery.2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269</cp:revision>
  <dcterms:created xsi:type="dcterms:W3CDTF">2019-11-11T13:37:00Z</dcterms:created>
  <dcterms:modified xsi:type="dcterms:W3CDTF">2025-10-10T02:21:58Z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F47900CFCF14428F81F766D8B14004F0</vt:lpwstr>
  </property>
</Properties>
</file>